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7"/>
  </p:notesMasterIdLst>
  <p:sldIdLst>
    <p:sldId id="256" r:id="rId2"/>
    <p:sldId id="392" r:id="rId3"/>
    <p:sldId id="395" r:id="rId4"/>
    <p:sldId id="390" r:id="rId5"/>
    <p:sldId id="402" r:id="rId6"/>
    <p:sldId id="386" r:id="rId7"/>
    <p:sldId id="408" r:id="rId8"/>
    <p:sldId id="385" r:id="rId9"/>
    <p:sldId id="391" r:id="rId10"/>
    <p:sldId id="396" r:id="rId11"/>
    <p:sldId id="388" r:id="rId12"/>
    <p:sldId id="389" r:id="rId13"/>
    <p:sldId id="387" r:id="rId14"/>
    <p:sldId id="397" r:id="rId15"/>
    <p:sldId id="398" r:id="rId16"/>
    <p:sldId id="399" r:id="rId17"/>
    <p:sldId id="406" r:id="rId18"/>
    <p:sldId id="405" r:id="rId19"/>
    <p:sldId id="407" r:id="rId20"/>
    <p:sldId id="409" r:id="rId21"/>
    <p:sldId id="403" r:id="rId22"/>
    <p:sldId id="410" r:id="rId23"/>
    <p:sldId id="404" r:id="rId24"/>
    <p:sldId id="400" r:id="rId25"/>
    <p:sldId id="401" r:id="rId26"/>
    <p:sldId id="380" r:id="rId27"/>
    <p:sldId id="412" r:id="rId28"/>
    <p:sldId id="415" r:id="rId29"/>
    <p:sldId id="413" r:id="rId30"/>
    <p:sldId id="414" r:id="rId31"/>
    <p:sldId id="416" r:id="rId32"/>
    <p:sldId id="417" r:id="rId33"/>
    <p:sldId id="418" r:id="rId34"/>
    <p:sldId id="419" r:id="rId35"/>
    <p:sldId id="420" r:id="rId36"/>
    <p:sldId id="421" r:id="rId37"/>
    <p:sldId id="422" r:id="rId38"/>
    <p:sldId id="423" r:id="rId39"/>
    <p:sldId id="424" r:id="rId40"/>
    <p:sldId id="425" r:id="rId41"/>
    <p:sldId id="426" r:id="rId42"/>
    <p:sldId id="427" r:id="rId43"/>
    <p:sldId id="428" r:id="rId44"/>
    <p:sldId id="443" r:id="rId45"/>
    <p:sldId id="432" r:id="rId46"/>
    <p:sldId id="457" r:id="rId47"/>
    <p:sldId id="429" r:id="rId48"/>
    <p:sldId id="430" r:id="rId49"/>
    <p:sldId id="444" r:id="rId50"/>
    <p:sldId id="445" r:id="rId51"/>
    <p:sldId id="460" r:id="rId52"/>
    <p:sldId id="431" r:id="rId53"/>
    <p:sldId id="461" r:id="rId54"/>
    <p:sldId id="379" r:id="rId55"/>
    <p:sldId id="434" r:id="rId56"/>
    <p:sldId id="435" r:id="rId57"/>
    <p:sldId id="433" r:id="rId58"/>
    <p:sldId id="382" r:id="rId59"/>
    <p:sldId id="446" r:id="rId60"/>
    <p:sldId id="447" r:id="rId61"/>
    <p:sldId id="459" r:id="rId62"/>
    <p:sldId id="448" r:id="rId63"/>
    <p:sldId id="469" r:id="rId64"/>
    <p:sldId id="449" r:id="rId65"/>
    <p:sldId id="471" r:id="rId66"/>
    <p:sldId id="472" r:id="rId67"/>
    <p:sldId id="450" r:id="rId68"/>
    <p:sldId id="451" r:id="rId69"/>
    <p:sldId id="452" r:id="rId70"/>
    <p:sldId id="383" r:id="rId71"/>
    <p:sldId id="473" r:id="rId72"/>
    <p:sldId id="384" r:id="rId73"/>
    <p:sldId id="352" r:id="rId74"/>
    <p:sldId id="353" r:id="rId75"/>
    <p:sldId id="354" r:id="rId76"/>
    <p:sldId id="355" r:id="rId77"/>
    <p:sldId id="356" r:id="rId78"/>
    <p:sldId id="462" r:id="rId79"/>
    <p:sldId id="463" r:id="rId80"/>
    <p:sldId id="464" r:id="rId81"/>
    <p:sldId id="465" r:id="rId82"/>
    <p:sldId id="357" r:id="rId83"/>
    <p:sldId id="474" r:id="rId84"/>
    <p:sldId id="475" r:id="rId85"/>
    <p:sldId id="466" r:id="rId86"/>
    <p:sldId id="358" r:id="rId87"/>
    <p:sldId id="359" r:id="rId88"/>
    <p:sldId id="360" r:id="rId89"/>
    <p:sldId id="361" r:id="rId90"/>
    <p:sldId id="362" r:id="rId91"/>
    <p:sldId id="363" r:id="rId92"/>
    <p:sldId id="476" r:id="rId93"/>
    <p:sldId id="364" r:id="rId94"/>
    <p:sldId id="470" r:id="rId95"/>
    <p:sldId id="365" r:id="rId96"/>
    <p:sldId id="366" r:id="rId97"/>
    <p:sldId id="367" r:id="rId98"/>
    <p:sldId id="369" r:id="rId99"/>
    <p:sldId id="370" r:id="rId100"/>
    <p:sldId id="371" r:id="rId101"/>
    <p:sldId id="372" r:id="rId102"/>
    <p:sldId id="373" r:id="rId103"/>
    <p:sldId id="368" r:id="rId104"/>
    <p:sldId id="346" r:id="rId105"/>
    <p:sldId id="291" r:id="rId10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FF00"/>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61"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12F9F-73D0-48B2-ACE1-C5E057628077}" type="datetimeFigureOut">
              <a:rPr lang="en-US" smtClean="0"/>
              <a:t>4/24/2016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66A5-C4A5-4D92-AD7A-6320CFC5E776}" type="slidenum">
              <a:rPr lang="en-US" smtClean="0"/>
              <a:t>‹#›</a:t>
            </a:fld>
            <a:endParaRPr lang="en-US"/>
          </a:p>
        </p:txBody>
      </p:sp>
    </p:spTree>
    <p:extLst>
      <p:ext uri="{BB962C8B-B14F-4D97-AF65-F5344CB8AC3E}">
        <p14:creationId xmlns:p14="http://schemas.microsoft.com/office/powerpoint/2010/main" val="314225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E66A5-C4A5-4D92-AD7A-6320CFC5E776}" type="slidenum">
              <a:rPr lang="en-US" smtClean="0"/>
              <a:t>1</a:t>
            </a:fld>
            <a:endParaRPr lang="en-US" dirty="0"/>
          </a:p>
        </p:txBody>
      </p:sp>
    </p:spTree>
    <p:extLst>
      <p:ext uri="{BB962C8B-B14F-4D97-AF65-F5344CB8AC3E}">
        <p14:creationId xmlns:p14="http://schemas.microsoft.com/office/powerpoint/2010/main" val="2338107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0C90DC-11A1-4D3D-84DC-563AA8A1307B}" type="datetime1">
              <a:rPr lang="en-US" smtClean="0"/>
              <a:t>4/24/2016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30683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alphaModFix amt="8000"/>
            <a:lum/>
          </a:blip>
          <a:srcRect/>
          <a:stretch>
            <a:fillRect t="-12000" b="-12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067"/>
            <a:ext cx="10515600" cy="6053666"/>
          </a:xfrm>
        </p:spPr>
        <p:txBody>
          <a:bodyPr/>
          <a:lstStyle>
            <a:lvl2pPr marL="744520" indent="-287331">
              <a:buFont typeface="Calibri" panose="020F0502020204030204" pitchFamily="34" charset="0"/>
              <a:buChar char="‒"/>
              <a:defRPr sz="2000">
                <a:solidFill>
                  <a:schemeClr val="tx1">
                    <a:lumMod val="50000"/>
                    <a:lumOff val="50000"/>
                  </a:schemeClr>
                </a:solidFill>
              </a:defRPr>
            </a:lvl2pPr>
            <a:lvl3pPr marL="1262031" indent="-347654">
              <a:buFont typeface="+mj-lt"/>
              <a:buAutoNum type="arabicPeriod"/>
              <a:defRPr sz="1600">
                <a:solidFill>
                  <a:schemeClr val="tx1">
                    <a:lumMod val="50000"/>
                    <a:lumOff val="50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B1447DD8-E7A5-4F42-AABD-D847A96248D9}" type="datetime1">
              <a:rPr lang="en-US" smtClean="0"/>
              <a:t>4/24/2016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01610953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59AC9-CFD3-47A2-8646-D827F383DD39}" type="datetime1">
              <a:rPr lang="en-US" smtClean="0"/>
              <a:t>4/24/2016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98219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D9087F-33A4-4471-A179-CF50B8DE0651}" type="datetime1">
              <a:rPr lang="en-US" smtClean="0"/>
              <a:t>4/24/2016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80277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52FC55-D18F-4148-93B8-95E22D902575}" type="datetime1">
              <a:rPr lang="en-US" smtClean="0"/>
              <a:t>4/24/2016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8630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46659E-5604-4DA8-81A0-6E298BCC8147}" type="datetime1">
              <a:rPr lang="en-US" smtClean="0"/>
              <a:t>4/24/2016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88548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DF759-5183-4D43-9C31-73B6CD05FD3D}" type="datetime1">
              <a:rPr lang="en-US" smtClean="0"/>
              <a:t>4/24/2016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941349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A35FF-DB7B-4F5A-8CAF-2F51B8308F67}" type="datetime1">
              <a:rPr lang="en-US" smtClean="0"/>
              <a:t>4/24/2016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46807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31"/>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4A74B-B6FE-45F4-9752-E850E2AFEAE5}" type="datetime1">
              <a:rPr lang="en-US" smtClean="0"/>
              <a:t>4/24/2016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54642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FCC02-B125-48CD-AA3F-63014D7CAC59}" type="datetime1">
              <a:rPr lang="en-US" smtClean="0"/>
              <a:t>4/24/2016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0130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E7A0-07FF-4C87-9070-D1F1A1F38BFD}" type="datetime1">
              <a:rPr lang="en-US" smtClean="0"/>
              <a:t>4/24/2016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17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000"/>
            <a:lum/>
          </a:blip>
          <a:srcRect/>
          <a:stretch>
            <a:fillRect t="-12000" b="-1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5874E-8C2D-41FC-B25F-89567AFE5BB5}" type="datetime1">
              <a:rPr lang="en-US" smtClean="0"/>
              <a:t>4/24/2016</a:t>
            </a:fld>
            <a:endParaRPr lang="en-US"/>
          </a:p>
        </p:txBody>
      </p:sp>
      <p:sp>
        <p:nvSpPr>
          <p:cNvPr id="5" name="Footer Placeholder 4"/>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C059E-16DE-4C0D-A377-2C3D2DE09514}" type="slidenum">
              <a:rPr lang="en-US" smtClean="0"/>
              <a:t>‹#›</a:t>
            </a:fld>
            <a:endParaRPr lang="en-US"/>
          </a:p>
        </p:txBody>
      </p:sp>
    </p:spTree>
    <p:extLst>
      <p:ext uri="{BB962C8B-B14F-4D97-AF65-F5344CB8AC3E}">
        <p14:creationId xmlns:p14="http://schemas.microsoft.com/office/powerpoint/2010/main" val="3184998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accent5">
              <a:lumMod val="75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accent5">
              <a:lumMod val="75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gif"/><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microsoft.com/office/2007/relationships/hdphoto" Target="../media/hdphoto1.wdp"/><Relationship Id="rId4" Type="http://schemas.openxmlformats.org/officeDocument/2006/relationships/image" Target="../media/image15.gif"/><Relationship Id="rId9" Type="http://schemas.openxmlformats.org/officeDocument/2006/relationships/image" Target="../media/image20.png"/></Relationships>
</file>

<file path=ppt/slides/_rels/slide7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000"/>
            <a:lum/>
          </a:blip>
          <a:srcRect/>
          <a:stretch>
            <a:fillRect t="-12000" b="-1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The Truth</a:t>
            </a:r>
            <a:endParaRPr lang="en-US" sz="9600"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17286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Questions/Answers on the Truth</a:t>
            </a:r>
            <a:endParaRPr lang="en-US" dirty="0"/>
          </a:p>
        </p:txBody>
      </p:sp>
      <p:sp>
        <p:nvSpPr>
          <p:cNvPr id="3" name="Content Placeholder 2"/>
          <p:cNvSpPr>
            <a:spLocks noGrp="1"/>
          </p:cNvSpPr>
          <p:nvPr>
            <p:ph sz="half" idx="1"/>
          </p:nvPr>
        </p:nvSpPr>
        <p:spPr>
          <a:xfrm>
            <a:off x="838200" y="1825625"/>
            <a:ext cx="10515600" cy="4351338"/>
          </a:xfrm>
        </p:spPr>
        <p:txBody>
          <a:bodyPr>
            <a:normAutofit/>
          </a:bodyPr>
          <a:lstStyle/>
          <a:p>
            <a:pPr marL="514350" indent="-514350">
              <a:buFont typeface="+mj-lt"/>
              <a:buAutoNum type="arabicPeriod"/>
            </a:pPr>
            <a:r>
              <a:rPr lang="en-US" sz="4000" dirty="0" smtClean="0">
                <a:solidFill>
                  <a:schemeClr val="tx1">
                    <a:lumMod val="50000"/>
                    <a:lumOff val="50000"/>
                  </a:schemeClr>
                </a:solidFill>
              </a:rPr>
              <a:t>What?</a:t>
            </a:r>
          </a:p>
          <a:p>
            <a:pPr marL="514350" indent="-514350">
              <a:buFont typeface="+mj-lt"/>
              <a:buAutoNum type="arabicPeriod"/>
            </a:pPr>
            <a:r>
              <a:rPr lang="en-US" sz="4000" dirty="0" smtClean="0">
                <a:solidFill>
                  <a:schemeClr val="tx1">
                    <a:lumMod val="50000"/>
                    <a:lumOff val="50000"/>
                  </a:schemeClr>
                </a:solidFill>
              </a:rPr>
              <a:t>Why?</a:t>
            </a:r>
          </a:p>
          <a:p>
            <a:pPr marL="514350" indent="-514350">
              <a:buFont typeface="+mj-lt"/>
              <a:buAutoNum type="arabicPeriod"/>
            </a:pPr>
            <a:r>
              <a:rPr lang="en-US" sz="4000" dirty="0" smtClean="0">
                <a:solidFill>
                  <a:schemeClr val="tx1">
                    <a:lumMod val="50000"/>
                    <a:lumOff val="50000"/>
                  </a:schemeClr>
                </a:solidFill>
              </a:rPr>
              <a:t>How?</a:t>
            </a:r>
          </a:p>
          <a:p>
            <a:pPr marL="514350" indent="-514350">
              <a:buFont typeface="+mj-lt"/>
              <a:buAutoNum type="arabicPeriod"/>
            </a:pPr>
            <a:r>
              <a:rPr lang="en-US" sz="4000" dirty="0" smtClean="0">
                <a:solidFill>
                  <a:schemeClr val="tx1">
                    <a:lumMod val="50000"/>
                    <a:lumOff val="50000"/>
                  </a:schemeClr>
                </a:solidFill>
              </a:rPr>
              <a:t>Where?</a:t>
            </a:r>
          </a:p>
          <a:p>
            <a:pPr marL="514350" indent="-514350">
              <a:buFont typeface="+mj-lt"/>
              <a:buAutoNum type="arabicPeriod"/>
            </a:pPr>
            <a:r>
              <a:rPr lang="en-US" sz="4000" dirty="0" smtClean="0">
                <a:solidFill>
                  <a:schemeClr val="tx1">
                    <a:lumMod val="50000"/>
                    <a:lumOff val="50000"/>
                  </a:schemeClr>
                </a:solidFill>
              </a:rPr>
              <a:t>When?</a:t>
            </a:r>
          </a:p>
          <a:p>
            <a:pPr marL="514350" indent="-514350">
              <a:buFont typeface="+mj-lt"/>
              <a:buAutoNum type="arabicPeriod"/>
            </a:pPr>
            <a:r>
              <a:rPr lang="en-US" sz="4000" dirty="0" smtClean="0">
                <a:solidFill>
                  <a:schemeClr val="tx1">
                    <a:lumMod val="50000"/>
                    <a:lumOff val="50000"/>
                  </a:schemeClr>
                </a:solidFill>
              </a:rPr>
              <a:t>Who?</a:t>
            </a:r>
            <a:endParaRPr lang="en-US" sz="4000" dirty="0">
              <a:solidFill>
                <a:schemeClr val="tx1">
                  <a:lumMod val="50000"/>
                  <a:lumOff val="50000"/>
                </a:schemeClr>
              </a:solidFill>
            </a:endParaRPr>
          </a:p>
        </p:txBody>
      </p:sp>
      <p:sp>
        <p:nvSpPr>
          <p:cNvPr id="5" name="Slide Number Placeholder 4"/>
          <p:cNvSpPr>
            <a:spLocks noGrp="1"/>
          </p:cNvSpPr>
          <p:nvPr>
            <p:ph type="sldNum" sz="quarter" idx="12"/>
          </p:nvPr>
        </p:nvSpPr>
        <p:spPr/>
        <p:txBody>
          <a:bodyPr/>
          <a:lstStyle/>
          <a:p>
            <a:fld id="{172C059E-16DE-4C0D-A377-2C3D2DE09514}" type="slidenum">
              <a:rPr lang="en-US" smtClean="0"/>
              <a:t>2</a:t>
            </a:fld>
            <a:endParaRPr lang="en-US"/>
          </a:p>
        </p:txBody>
      </p:sp>
    </p:spTree>
    <p:extLst>
      <p:ext uri="{BB962C8B-B14F-4D97-AF65-F5344CB8AC3E}">
        <p14:creationId xmlns:p14="http://schemas.microsoft.com/office/powerpoint/2010/main" val="35288559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Questions/Answers on the Truth</a:t>
            </a:r>
            <a:endParaRPr lang="en-US" dirty="0"/>
          </a:p>
        </p:txBody>
      </p:sp>
      <p:sp>
        <p:nvSpPr>
          <p:cNvPr id="3" name="Content Placeholder 2"/>
          <p:cNvSpPr>
            <a:spLocks noGrp="1"/>
          </p:cNvSpPr>
          <p:nvPr>
            <p:ph sz="half" idx="1"/>
          </p:nvPr>
        </p:nvSpPr>
        <p:spPr>
          <a:xfrm>
            <a:off x="838200" y="1825625"/>
            <a:ext cx="10515600" cy="4351338"/>
          </a:xfrm>
        </p:spPr>
        <p:txBody>
          <a:bodyPr>
            <a:normAutofit/>
          </a:bodyPr>
          <a:lstStyle/>
          <a:p>
            <a:pPr marL="514350" indent="-514350">
              <a:buFont typeface="+mj-lt"/>
              <a:buAutoNum type="arabicPeriod"/>
            </a:pPr>
            <a:r>
              <a:rPr lang="en-US" sz="4000" dirty="0" smtClean="0">
                <a:solidFill>
                  <a:schemeClr val="accent2"/>
                </a:solidFill>
              </a:rPr>
              <a:t>What?</a:t>
            </a:r>
          </a:p>
          <a:p>
            <a:pPr marL="514350" indent="-514350">
              <a:buFont typeface="+mj-lt"/>
              <a:buAutoNum type="arabicPeriod"/>
            </a:pPr>
            <a:r>
              <a:rPr lang="en-US" sz="4000" dirty="0" smtClean="0">
                <a:solidFill>
                  <a:schemeClr val="tx1">
                    <a:lumMod val="50000"/>
                    <a:lumOff val="50000"/>
                  </a:schemeClr>
                </a:solidFill>
              </a:rPr>
              <a:t>Why?</a:t>
            </a:r>
          </a:p>
          <a:p>
            <a:pPr marL="514350" indent="-514350">
              <a:buFont typeface="+mj-lt"/>
              <a:buAutoNum type="arabicPeriod"/>
            </a:pPr>
            <a:r>
              <a:rPr lang="en-US" sz="4000" dirty="0" smtClean="0">
                <a:solidFill>
                  <a:schemeClr val="tx1">
                    <a:lumMod val="50000"/>
                    <a:lumOff val="50000"/>
                  </a:schemeClr>
                </a:solidFill>
              </a:rPr>
              <a:t>How?</a:t>
            </a:r>
          </a:p>
          <a:p>
            <a:pPr marL="514350" indent="-514350">
              <a:buFont typeface="+mj-lt"/>
              <a:buAutoNum type="arabicPeriod"/>
            </a:pPr>
            <a:r>
              <a:rPr lang="en-US" sz="4000" dirty="0" smtClean="0">
                <a:solidFill>
                  <a:schemeClr val="tx1">
                    <a:lumMod val="50000"/>
                    <a:lumOff val="50000"/>
                  </a:schemeClr>
                </a:solidFill>
              </a:rPr>
              <a:t>Where?</a:t>
            </a:r>
          </a:p>
          <a:p>
            <a:pPr marL="514350" indent="-514350">
              <a:buFont typeface="+mj-lt"/>
              <a:buAutoNum type="arabicPeriod"/>
            </a:pPr>
            <a:r>
              <a:rPr lang="en-US" sz="4000" dirty="0" smtClean="0">
                <a:solidFill>
                  <a:schemeClr val="tx1">
                    <a:lumMod val="50000"/>
                    <a:lumOff val="50000"/>
                  </a:schemeClr>
                </a:solidFill>
              </a:rPr>
              <a:t>When?</a:t>
            </a:r>
          </a:p>
          <a:p>
            <a:pPr marL="514350" indent="-514350">
              <a:buFont typeface="+mj-lt"/>
              <a:buAutoNum type="arabicPeriod"/>
            </a:pPr>
            <a:r>
              <a:rPr lang="en-US" sz="4000" dirty="0" smtClean="0">
                <a:solidFill>
                  <a:schemeClr val="tx1">
                    <a:lumMod val="50000"/>
                    <a:lumOff val="50000"/>
                  </a:schemeClr>
                </a:solidFill>
              </a:rPr>
              <a:t>Who?</a:t>
            </a:r>
            <a:endParaRPr lang="en-US" sz="4000" dirty="0">
              <a:solidFill>
                <a:schemeClr val="tx1">
                  <a:lumMod val="50000"/>
                  <a:lumOff val="50000"/>
                </a:schemeClr>
              </a:solidFill>
            </a:endParaRPr>
          </a:p>
        </p:txBody>
      </p:sp>
      <p:sp>
        <p:nvSpPr>
          <p:cNvPr id="5" name="Slide Number Placeholder 4"/>
          <p:cNvSpPr>
            <a:spLocks noGrp="1"/>
          </p:cNvSpPr>
          <p:nvPr>
            <p:ph type="sldNum" sz="quarter" idx="12"/>
          </p:nvPr>
        </p:nvSpPr>
        <p:spPr/>
        <p:txBody>
          <a:bodyPr/>
          <a:lstStyle/>
          <a:p>
            <a:fld id="{172C059E-16DE-4C0D-A377-2C3D2DE09514}" type="slidenum">
              <a:rPr lang="en-US" smtClean="0"/>
              <a:t>3</a:t>
            </a:fld>
            <a:endParaRPr lang="en-US"/>
          </a:p>
        </p:txBody>
      </p:sp>
    </p:spTree>
    <p:extLst>
      <p:ext uri="{BB962C8B-B14F-4D97-AF65-F5344CB8AC3E}">
        <p14:creationId xmlns:p14="http://schemas.microsoft.com/office/powerpoint/2010/main" val="22869192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18:37-38  Pilate therefore said unto him, Art thou a king then? Jesus answered, Thou </a:t>
            </a:r>
            <a:r>
              <a:rPr lang="en-US" dirty="0" err="1"/>
              <a:t>sayest</a:t>
            </a:r>
            <a:r>
              <a:rPr lang="en-US" dirty="0"/>
              <a:t> that I am a king. To this end was I born, and for this cause came I into the world, that I should bear witness unto the truth. Every one that is of the truth </a:t>
            </a:r>
            <a:r>
              <a:rPr lang="en-US" dirty="0" err="1"/>
              <a:t>heareth</a:t>
            </a:r>
            <a:r>
              <a:rPr lang="en-US" dirty="0"/>
              <a:t> my voice.  38  Pilate saith unto him, </a:t>
            </a:r>
            <a:r>
              <a:rPr lang="en-US" b="1" u="sng" dirty="0"/>
              <a:t>What is truth?</a:t>
            </a:r>
            <a:r>
              <a:rPr lang="en-US" dirty="0"/>
              <a:t> And when he had said this, he went out again unto the Jews, and saith unto them, I find in him no fault at all.</a:t>
            </a:r>
          </a:p>
          <a:p>
            <a:pPr lvl="1"/>
            <a:r>
              <a:rPr lang="en-US" dirty="0" smtClean="0"/>
              <a:t>Pilate </a:t>
            </a:r>
            <a:r>
              <a:rPr lang="en-US" dirty="0"/>
              <a:t>says, I don’t even know what truth is. How do I know it when I see it? Where can I find it? </a:t>
            </a:r>
          </a:p>
          <a:p>
            <a:pPr lvl="1"/>
            <a:r>
              <a:rPr lang="en-US" dirty="0"/>
              <a:t>The truth seems to be elusive, or subject to one’s point of view.</a:t>
            </a:r>
          </a:p>
          <a:p>
            <a:r>
              <a:rPr lang="en-US" dirty="0"/>
              <a:t>Job 28:12  But </a:t>
            </a:r>
            <a:r>
              <a:rPr lang="en-US" b="1" u="sng" dirty="0"/>
              <a:t>where</a:t>
            </a:r>
            <a:r>
              <a:rPr lang="en-US" dirty="0"/>
              <a:t> shall wisdom be found? and where is the place of understanding?</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a:t>
            </a:fld>
            <a:endParaRPr lang="en-US"/>
          </a:p>
        </p:txBody>
      </p:sp>
    </p:spTree>
    <p:extLst>
      <p:ext uri="{BB962C8B-B14F-4D97-AF65-F5344CB8AC3E}">
        <p14:creationId xmlns:p14="http://schemas.microsoft.com/office/powerpoint/2010/main" val="34986805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172C059E-16DE-4C0D-A377-2C3D2DE09514}" type="slidenum">
              <a:rPr lang="en-US" smtClean="0"/>
              <a:t>5</a:t>
            </a:fld>
            <a:endParaRPr lang="en-US"/>
          </a:p>
        </p:txBody>
      </p:sp>
      <p:pic>
        <p:nvPicPr>
          <p:cNvPr id="4" name="Picture 3"/>
          <p:cNvPicPr>
            <a:picLocks noChangeAspect="1"/>
          </p:cNvPicPr>
          <p:nvPr/>
        </p:nvPicPr>
        <p:blipFill>
          <a:blip r:embed="rId2"/>
          <a:stretch>
            <a:fillRect/>
          </a:stretch>
        </p:blipFill>
        <p:spPr>
          <a:xfrm>
            <a:off x="3786414" y="364067"/>
            <a:ext cx="4619171" cy="6081909"/>
          </a:xfrm>
          <a:prstGeom prst="rect">
            <a:avLst/>
          </a:prstGeom>
        </p:spPr>
      </p:pic>
    </p:spTree>
    <p:extLst>
      <p:ext uri="{BB962C8B-B14F-4D97-AF65-F5344CB8AC3E}">
        <p14:creationId xmlns:p14="http://schemas.microsoft.com/office/powerpoint/2010/main" val="32146924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17:19-21  And they took him, and brought him unto Areopagus, saying, May we know what this new doctrine, whereof thou </a:t>
            </a:r>
            <a:r>
              <a:rPr lang="en-US" dirty="0" err="1"/>
              <a:t>speakest</a:t>
            </a:r>
            <a:r>
              <a:rPr lang="en-US" dirty="0"/>
              <a:t>, is?  20  For thou </a:t>
            </a:r>
            <a:r>
              <a:rPr lang="en-US" dirty="0" err="1"/>
              <a:t>bringest</a:t>
            </a:r>
            <a:r>
              <a:rPr lang="en-US" dirty="0"/>
              <a:t> certain strange things to our ears: we would know therefore what these things mean.  21  (For all the Athenians and strangers which were there </a:t>
            </a:r>
            <a:r>
              <a:rPr lang="en-US" u="sng" dirty="0"/>
              <a:t>spent their time in nothing else, but either to tell, or to hear some new thing</a:t>
            </a:r>
            <a:r>
              <a:rPr lang="en-US" dirty="0"/>
              <a:t>.)</a:t>
            </a:r>
          </a:p>
          <a:p>
            <a:pPr lvl="1"/>
            <a:r>
              <a:rPr lang="en-US" dirty="0" smtClean="0"/>
              <a:t>Many </a:t>
            </a:r>
            <a:r>
              <a:rPr lang="en-US" dirty="0"/>
              <a:t>dedicate all their time to learning. Trying to find truth and </a:t>
            </a:r>
            <a:r>
              <a:rPr lang="en-US" dirty="0" smtClean="0"/>
              <a:t>wisdom.</a:t>
            </a:r>
          </a:p>
          <a:p>
            <a:pPr lvl="1"/>
            <a:r>
              <a:rPr lang="en-US" dirty="0"/>
              <a:t>CLIP – YOU CAN’T HANDLE THE </a:t>
            </a:r>
            <a:r>
              <a:rPr lang="en-US" dirty="0" smtClean="0"/>
              <a:t>TRUTH</a:t>
            </a:r>
          </a:p>
          <a:p>
            <a:pPr lvl="1"/>
            <a:r>
              <a:rPr lang="en-US" dirty="0" smtClean="0"/>
              <a:t>We </a:t>
            </a:r>
            <a:r>
              <a:rPr lang="en-US" dirty="0"/>
              <a:t>want the truth!! But when we find it, we often don’t</a:t>
            </a:r>
            <a:r>
              <a:rPr lang="en-US" dirty="0" smtClean="0"/>
              <a:t>.</a:t>
            </a:r>
          </a:p>
          <a:p>
            <a:r>
              <a:rPr lang="en-US" dirty="0" smtClean="0"/>
              <a:t>Acts </a:t>
            </a:r>
            <a:r>
              <a:rPr lang="en-US" dirty="0"/>
              <a:t>24:25  And as he reasoned of righteousness, temperance, and judgment to come, Felix trembled, and answered, </a:t>
            </a:r>
            <a:r>
              <a:rPr lang="en-US" u="sng" dirty="0"/>
              <a:t>Go thy way</a:t>
            </a:r>
            <a:r>
              <a:rPr lang="en-US" dirty="0"/>
              <a:t> for this time; </a:t>
            </a:r>
            <a:r>
              <a:rPr lang="en-US" u="sng" dirty="0"/>
              <a:t>when I have a convenient season, I will call for thee</a:t>
            </a:r>
            <a:r>
              <a:rPr lang="en-US" dirty="0"/>
              <a:t>.</a:t>
            </a:r>
          </a:p>
          <a:p>
            <a:pPr lvl="1"/>
            <a:r>
              <a:rPr lang="en-US" dirty="0" smtClean="0"/>
              <a:t>When </a:t>
            </a:r>
            <a:r>
              <a:rPr lang="en-US" dirty="0"/>
              <a:t>we are given the truth we often tell it to go away. </a:t>
            </a:r>
          </a:p>
          <a:p>
            <a:pPr lvl="1"/>
            <a:r>
              <a:rPr lang="en-US" dirty="0"/>
              <a:t>We may outright reject it, or tell ourselves that its just not a good time and we’ll look for it again later.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a:t>
            </a:fld>
            <a:endParaRPr lang="en-US"/>
          </a:p>
        </p:txBody>
      </p:sp>
    </p:spTree>
    <p:extLst>
      <p:ext uri="{BB962C8B-B14F-4D97-AF65-F5344CB8AC3E}">
        <p14:creationId xmlns:p14="http://schemas.microsoft.com/office/powerpoint/2010/main" val="7437005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a:t>
            </a:fld>
            <a:endParaRPr lang="en-US"/>
          </a:p>
        </p:txBody>
      </p:sp>
      <p:pic>
        <p:nvPicPr>
          <p:cNvPr id="4" name="Picture 2" descr="http://www.jaydelovell.com/wp-content/uploads/2015/01/cover_aninconvenienttruth.jpg"/>
          <p:cNvPicPr>
            <a:picLocks noChangeAspect="1" noChangeArrowheads="1"/>
          </p:cNvPicPr>
          <p:nvPr/>
        </p:nvPicPr>
        <p:blipFill rotWithShape="1">
          <a:blip r:embed="rId2">
            <a:extLst>
              <a:ext uri="{28A0092B-C50C-407E-A947-70E740481C1C}">
                <a14:useLocalDpi xmlns:a14="http://schemas.microsoft.com/office/drawing/2010/main" val="0"/>
              </a:ext>
            </a:extLst>
          </a:blip>
          <a:srcRect b="12400"/>
          <a:stretch/>
        </p:blipFill>
        <p:spPr bwMode="auto">
          <a:xfrm>
            <a:off x="3397991" y="268060"/>
            <a:ext cx="4772342" cy="6270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8477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Jeremiah 5:1  Run ye to and fro through the streets of Jerusalem, and see now, and know, and seek in the broad places thereof, if ye can find a man, if there be any that </a:t>
            </a:r>
            <a:r>
              <a:rPr lang="en-US" dirty="0" err="1"/>
              <a:t>executeth</a:t>
            </a:r>
            <a:r>
              <a:rPr lang="en-US" dirty="0"/>
              <a:t> judgment, </a:t>
            </a:r>
            <a:r>
              <a:rPr lang="en-US" u="sng" dirty="0"/>
              <a:t>that </a:t>
            </a:r>
            <a:r>
              <a:rPr lang="en-US" u="sng" dirty="0" err="1"/>
              <a:t>seeketh</a:t>
            </a:r>
            <a:r>
              <a:rPr lang="en-US" u="sng" dirty="0"/>
              <a:t> the truth</a:t>
            </a:r>
            <a:r>
              <a:rPr lang="en-US" dirty="0"/>
              <a:t>; and I will pardon it.</a:t>
            </a:r>
          </a:p>
          <a:p>
            <a:pPr lvl="1"/>
            <a:r>
              <a:rPr lang="en-US" dirty="0" smtClean="0"/>
              <a:t>Just </a:t>
            </a:r>
            <a:r>
              <a:rPr lang="en-US" dirty="0"/>
              <a:t>like with Sodom and Gomorrah, God looks for those that seek the truth.</a:t>
            </a:r>
          </a:p>
          <a:p>
            <a:pPr lvl="1"/>
            <a:r>
              <a:rPr lang="en-US" dirty="0" smtClean="0"/>
              <a:t>How </a:t>
            </a:r>
            <a:r>
              <a:rPr lang="en-US" dirty="0"/>
              <a:t>many does he find? How many plead for the truth?</a:t>
            </a:r>
          </a:p>
          <a:p>
            <a:r>
              <a:rPr lang="en-US" dirty="0"/>
              <a:t>Isaiah 59:4  </a:t>
            </a:r>
            <a:r>
              <a:rPr lang="en-US" u="sng" dirty="0"/>
              <a:t>None</a:t>
            </a:r>
            <a:r>
              <a:rPr lang="en-US" dirty="0"/>
              <a:t> </a:t>
            </a:r>
            <a:r>
              <a:rPr lang="en-US" dirty="0" err="1"/>
              <a:t>calleth</a:t>
            </a:r>
            <a:r>
              <a:rPr lang="en-US" dirty="0"/>
              <a:t> for justice, </a:t>
            </a:r>
            <a:r>
              <a:rPr lang="en-US" u="sng" dirty="0"/>
              <a:t>nor any </a:t>
            </a:r>
            <a:r>
              <a:rPr lang="en-US" u="sng" dirty="0" err="1"/>
              <a:t>pleadeth</a:t>
            </a:r>
            <a:r>
              <a:rPr lang="en-US" u="sng" dirty="0"/>
              <a:t> for truth</a:t>
            </a:r>
            <a:r>
              <a:rPr lang="en-US" dirty="0"/>
              <a:t>: they trust in vanity, and speak lies; they conceive mischief, and bring forth iniquity.</a:t>
            </a:r>
          </a:p>
          <a:p>
            <a:pPr lvl="1"/>
            <a:r>
              <a:rPr lang="en-US" dirty="0"/>
              <a:t>Man just doesn’t want the truth. Instead…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a:t>
            </a:fld>
            <a:endParaRPr lang="en-US"/>
          </a:p>
        </p:txBody>
      </p:sp>
    </p:spTree>
    <p:extLst>
      <p:ext uri="{BB962C8B-B14F-4D97-AF65-F5344CB8AC3E}">
        <p14:creationId xmlns:p14="http://schemas.microsoft.com/office/powerpoint/2010/main" val="9947530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Jeremiah 9:3  And </a:t>
            </a:r>
            <a:r>
              <a:rPr lang="en-US" u="sng" dirty="0"/>
              <a:t>they bend their tongues </a:t>
            </a:r>
            <a:r>
              <a:rPr lang="en-US" b="1" u="sng" dirty="0"/>
              <a:t>like their bow</a:t>
            </a:r>
            <a:r>
              <a:rPr lang="en-US" u="sng" dirty="0"/>
              <a:t> for lies</a:t>
            </a:r>
            <a:r>
              <a:rPr lang="en-US" dirty="0"/>
              <a:t>: but </a:t>
            </a:r>
            <a:r>
              <a:rPr lang="en-US" u="sng" dirty="0"/>
              <a:t>they are not valiant for the truth</a:t>
            </a:r>
            <a:r>
              <a:rPr lang="en-US" dirty="0"/>
              <a:t> upon the earth; for they proceed from evil to evil, and they know not me, saith the LORD.</a:t>
            </a:r>
          </a:p>
          <a:p>
            <a:pPr lvl="1"/>
            <a:r>
              <a:rPr lang="en-US" dirty="0" smtClean="0"/>
              <a:t>How </a:t>
            </a:r>
            <a:r>
              <a:rPr lang="en-US" dirty="0"/>
              <a:t>easy is it to bend a bow?</a:t>
            </a:r>
          </a:p>
          <a:p>
            <a:pPr lvl="1"/>
            <a:r>
              <a:rPr lang="en-US" dirty="0" smtClean="0"/>
              <a:t>The </a:t>
            </a:r>
            <a:r>
              <a:rPr lang="en-US" dirty="0"/>
              <a:t>world stresses to craft lies. They take great effort to carefully </a:t>
            </a:r>
            <a:r>
              <a:rPr lang="en-US" dirty="0" smtClean="0"/>
              <a:t>go from </a:t>
            </a:r>
            <a:r>
              <a:rPr lang="en-US" dirty="0"/>
              <a:t>lie to lie.</a:t>
            </a:r>
          </a:p>
          <a:p>
            <a:pPr lvl="1"/>
            <a:r>
              <a:rPr lang="en-US" dirty="0" smtClean="0"/>
              <a:t>God </a:t>
            </a:r>
            <a:r>
              <a:rPr lang="en-US" dirty="0"/>
              <a:t>wants you to be valiant for the truth.</a:t>
            </a:r>
          </a:p>
          <a:p>
            <a:pPr lvl="1"/>
            <a:r>
              <a:rPr lang="en-US" dirty="0"/>
              <a:t>We should be striving to be prepared with the truth and able to deliver it.</a:t>
            </a:r>
          </a:p>
          <a:p>
            <a:r>
              <a:rPr lang="en-US" dirty="0" smtClean="0"/>
              <a:t>1 </a:t>
            </a:r>
            <a:r>
              <a:rPr lang="en-US" dirty="0"/>
              <a:t>Timothy 2:4  Who will have all men to be saved, and to come unto the knowledge of the truth.</a:t>
            </a:r>
          </a:p>
          <a:p>
            <a:pPr lvl="1"/>
            <a:r>
              <a:rPr lang="en-US" dirty="0"/>
              <a:t>But the world doesn’t want it, so why should you?</a:t>
            </a:r>
          </a:p>
        </p:txBody>
      </p:sp>
      <p:sp>
        <p:nvSpPr>
          <p:cNvPr id="3" name="Slide Number Placeholder 2"/>
          <p:cNvSpPr>
            <a:spLocks noGrp="1"/>
          </p:cNvSpPr>
          <p:nvPr>
            <p:ph type="sldNum" sz="quarter" idx="12"/>
          </p:nvPr>
        </p:nvSpPr>
        <p:spPr/>
        <p:txBody>
          <a:bodyPr/>
          <a:lstStyle/>
          <a:p>
            <a:fld id="{172C059E-16DE-4C0D-A377-2C3D2DE09514}" type="slidenum">
              <a:rPr lang="en-US" smtClean="0"/>
              <a:t>9</a:t>
            </a:fld>
            <a:endParaRPr lang="en-US"/>
          </a:p>
        </p:txBody>
      </p:sp>
    </p:spTree>
    <p:extLst>
      <p:ext uri="{BB962C8B-B14F-4D97-AF65-F5344CB8AC3E}">
        <p14:creationId xmlns:p14="http://schemas.microsoft.com/office/powerpoint/2010/main" val="38753715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Questions/Answers on the Truth</a:t>
            </a:r>
            <a:endParaRPr lang="en-US" dirty="0"/>
          </a:p>
        </p:txBody>
      </p:sp>
      <p:sp>
        <p:nvSpPr>
          <p:cNvPr id="3" name="Content Placeholder 2"/>
          <p:cNvSpPr>
            <a:spLocks noGrp="1"/>
          </p:cNvSpPr>
          <p:nvPr>
            <p:ph sz="half" idx="1"/>
          </p:nvPr>
        </p:nvSpPr>
        <p:spPr>
          <a:xfrm>
            <a:off x="838200" y="1825625"/>
            <a:ext cx="10515600" cy="4351338"/>
          </a:xfrm>
        </p:spPr>
        <p:txBody>
          <a:bodyPr>
            <a:normAutofit/>
          </a:bodyPr>
          <a:lstStyle/>
          <a:p>
            <a:pPr marL="514350" indent="-514350">
              <a:buFont typeface="+mj-lt"/>
              <a:buAutoNum type="arabicPeriod"/>
            </a:pPr>
            <a:r>
              <a:rPr lang="en-US" sz="4000" dirty="0" smtClean="0">
                <a:solidFill>
                  <a:schemeClr val="tx1">
                    <a:lumMod val="50000"/>
                    <a:lumOff val="50000"/>
                  </a:schemeClr>
                </a:solidFill>
              </a:rPr>
              <a:t>What?</a:t>
            </a:r>
          </a:p>
          <a:p>
            <a:pPr marL="514350" indent="-514350">
              <a:buFont typeface="+mj-lt"/>
              <a:buAutoNum type="arabicPeriod"/>
            </a:pPr>
            <a:r>
              <a:rPr lang="en-US" sz="4000" dirty="0" smtClean="0">
                <a:solidFill>
                  <a:schemeClr val="accent2"/>
                </a:solidFill>
              </a:rPr>
              <a:t>Why?</a:t>
            </a:r>
          </a:p>
          <a:p>
            <a:pPr marL="514350" indent="-514350">
              <a:buFont typeface="+mj-lt"/>
              <a:buAutoNum type="arabicPeriod"/>
            </a:pPr>
            <a:r>
              <a:rPr lang="en-US" sz="4000" dirty="0" smtClean="0">
                <a:solidFill>
                  <a:schemeClr val="tx1">
                    <a:lumMod val="50000"/>
                    <a:lumOff val="50000"/>
                  </a:schemeClr>
                </a:solidFill>
              </a:rPr>
              <a:t>How?</a:t>
            </a:r>
          </a:p>
          <a:p>
            <a:pPr marL="514350" indent="-514350">
              <a:buFont typeface="+mj-lt"/>
              <a:buAutoNum type="arabicPeriod"/>
            </a:pPr>
            <a:r>
              <a:rPr lang="en-US" sz="4000" dirty="0" smtClean="0">
                <a:solidFill>
                  <a:schemeClr val="tx1">
                    <a:lumMod val="50000"/>
                    <a:lumOff val="50000"/>
                  </a:schemeClr>
                </a:solidFill>
              </a:rPr>
              <a:t>Where?</a:t>
            </a:r>
          </a:p>
          <a:p>
            <a:pPr marL="514350" indent="-514350">
              <a:buFont typeface="+mj-lt"/>
              <a:buAutoNum type="arabicPeriod"/>
            </a:pPr>
            <a:r>
              <a:rPr lang="en-US" sz="4000" dirty="0" smtClean="0">
                <a:solidFill>
                  <a:schemeClr val="tx1">
                    <a:lumMod val="50000"/>
                    <a:lumOff val="50000"/>
                  </a:schemeClr>
                </a:solidFill>
              </a:rPr>
              <a:t>When?</a:t>
            </a:r>
          </a:p>
          <a:p>
            <a:pPr marL="514350" indent="-514350">
              <a:buFont typeface="+mj-lt"/>
              <a:buAutoNum type="arabicPeriod"/>
            </a:pPr>
            <a:r>
              <a:rPr lang="en-US" sz="4000" dirty="0" smtClean="0">
                <a:solidFill>
                  <a:schemeClr val="tx1">
                    <a:lumMod val="50000"/>
                    <a:lumOff val="50000"/>
                  </a:schemeClr>
                </a:solidFill>
              </a:rPr>
              <a:t>Who?</a:t>
            </a:r>
            <a:endParaRPr lang="en-US" sz="4000" dirty="0">
              <a:solidFill>
                <a:schemeClr val="tx1">
                  <a:lumMod val="50000"/>
                  <a:lumOff val="50000"/>
                </a:schemeClr>
              </a:solidFill>
            </a:endParaRPr>
          </a:p>
        </p:txBody>
      </p:sp>
      <p:sp>
        <p:nvSpPr>
          <p:cNvPr id="5" name="Slide Number Placeholder 4"/>
          <p:cNvSpPr>
            <a:spLocks noGrp="1"/>
          </p:cNvSpPr>
          <p:nvPr>
            <p:ph type="sldNum" sz="quarter" idx="12"/>
          </p:nvPr>
        </p:nvSpPr>
        <p:spPr/>
        <p:txBody>
          <a:bodyPr/>
          <a:lstStyle/>
          <a:p>
            <a:fld id="{172C059E-16DE-4C0D-A377-2C3D2DE09514}" type="slidenum">
              <a:rPr lang="en-US" smtClean="0"/>
              <a:t>10</a:t>
            </a:fld>
            <a:endParaRPr lang="en-US"/>
          </a:p>
        </p:txBody>
      </p:sp>
    </p:spTree>
    <p:extLst>
      <p:ext uri="{BB962C8B-B14F-4D97-AF65-F5344CB8AC3E}">
        <p14:creationId xmlns:p14="http://schemas.microsoft.com/office/powerpoint/2010/main" val="30197619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3:13-15  Happy is the man that </a:t>
            </a:r>
            <a:r>
              <a:rPr lang="en-US" dirty="0" err="1"/>
              <a:t>findeth</a:t>
            </a:r>
            <a:r>
              <a:rPr lang="en-US" dirty="0"/>
              <a:t> </a:t>
            </a:r>
            <a:r>
              <a:rPr lang="en-US" u="sng" dirty="0"/>
              <a:t>wisdom</a:t>
            </a:r>
            <a:r>
              <a:rPr lang="en-US" dirty="0"/>
              <a:t>, and the man that </a:t>
            </a:r>
            <a:r>
              <a:rPr lang="en-US" dirty="0" err="1"/>
              <a:t>getteth</a:t>
            </a:r>
            <a:r>
              <a:rPr lang="en-US" dirty="0"/>
              <a:t> </a:t>
            </a:r>
            <a:r>
              <a:rPr lang="en-US" u="sng" dirty="0"/>
              <a:t>understanding</a:t>
            </a:r>
            <a:r>
              <a:rPr lang="en-US" dirty="0"/>
              <a:t>.  14  For the merchandise of it is </a:t>
            </a:r>
            <a:r>
              <a:rPr lang="en-US" u="sng" dirty="0"/>
              <a:t>better than the merchandise of silver</a:t>
            </a:r>
            <a:r>
              <a:rPr lang="en-US" dirty="0"/>
              <a:t>, and the gain thereof </a:t>
            </a:r>
            <a:r>
              <a:rPr lang="en-US" u="sng" dirty="0"/>
              <a:t>than fine gold</a:t>
            </a:r>
            <a:r>
              <a:rPr lang="en-US" dirty="0"/>
              <a:t>.  15  She is more precious than rubies: and all the things thou canst desire are not to be compared unto her.</a:t>
            </a:r>
          </a:p>
          <a:p>
            <a:pPr lvl="1"/>
            <a:r>
              <a:rPr lang="en-US" dirty="0" smtClean="0"/>
              <a:t>The truth is valuable.</a:t>
            </a:r>
            <a:endParaRPr lang="en-US" dirty="0"/>
          </a:p>
          <a:p>
            <a:pPr lvl="1"/>
            <a:r>
              <a:rPr lang="en-US" dirty="0" smtClean="0"/>
              <a:t>Everything </a:t>
            </a:r>
            <a:r>
              <a:rPr lang="en-US" dirty="0"/>
              <a:t>you desire or could desire doesn’t compare to the value of the truth.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11</a:t>
            </a:fld>
            <a:endParaRPr lang="en-US"/>
          </a:p>
        </p:txBody>
      </p:sp>
    </p:spTree>
    <p:extLst>
      <p:ext uri="{BB962C8B-B14F-4D97-AF65-F5344CB8AC3E}">
        <p14:creationId xmlns:p14="http://schemas.microsoft.com/office/powerpoint/2010/main" val="19520725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Job </a:t>
            </a:r>
            <a:r>
              <a:rPr lang="en-US" dirty="0" smtClean="0"/>
              <a:t>28:12-19  </a:t>
            </a:r>
            <a:r>
              <a:rPr lang="en-US" dirty="0"/>
              <a:t>But where shall wisdom be found? and where is the place of understanding?  13  Man knoweth not </a:t>
            </a:r>
            <a:r>
              <a:rPr lang="en-US" u="sng" dirty="0"/>
              <a:t>the price thereof</a:t>
            </a:r>
            <a:r>
              <a:rPr lang="en-US" dirty="0"/>
              <a:t>; neither is it found in the land of the living.  14  The depth saith, It is not in me: and the sea saith, It is not with me.  15  </a:t>
            </a:r>
            <a:r>
              <a:rPr lang="en-US" u="sng" dirty="0"/>
              <a:t>It cannot be gotten for gold, neither shall silver be weighed for the price thereof</a:t>
            </a:r>
            <a:r>
              <a:rPr lang="en-US" dirty="0"/>
              <a:t>.  16  It cannot be valued with the gold of Ophir, with </a:t>
            </a:r>
            <a:r>
              <a:rPr lang="en-US" u="sng" dirty="0"/>
              <a:t>the precious onyx</a:t>
            </a:r>
            <a:r>
              <a:rPr lang="en-US" dirty="0"/>
              <a:t>, or </a:t>
            </a:r>
            <a:r>
              <a:rPr lang="en-US" u="sng" dirty="0"/>
              <a:t>the sapphire</a:t>
            </a:r>
            <a:r>
              <a:rPr lang="en-US" dirty="0"/>
              <a:t>.  17  The </a:t>
            </a:r>
            <a:r>
              <a:rPr lang="en-US" u="sng" dirty="0"/>
              <a:t>gold and the crystal cannot equal it</a:t>
            </a:r>
            <a:r>
              <a:rPr lang="en-US" dirty="0"/>
              <a:t>: and the exchange of it shall not be for jewels of fine gold.  18  No mention shall be made of </a:t>
            </a:r>
            <a:r>
              <a:rPr lang="en-US" u="sng" dirty="0"/>
              <a:t>coral</a:t>
            </a:r>
            <a:r>
              <a:rPr lang="en-US" dirty="0"/>
              <a:t>, or of </a:t>
            </a:r>
            <a:r>
              <a:rPr lang="en-US" u="sng" dirty="0"/>
              <a:t>pearls</a:t>
            </a:r>
            <a:r>
              <a:rPr lang="en-US" dirty="0"/>
              <a:t>: for </a:t>
            </a:r>
            <a:r>
              <a:rPr lang="en-US" u="sng" dirty="0"/>
              <a:t>the price of wisdom is above rubies</a:t>
            </a:r>
            <a:r>
              <a:rPr lang="en-US" dirty="0"/>
              <a:t>.  19  </a:t>
            </a:r>
            <a:r>
              <a:rPr lang="en-US" u="sng" dirty="0"/>
              <a:t>The topaz</a:t>
            </a:r>
            <a:r>
              <a:rPr lang="en-US" dirty="0"/>
              <a:t> of Ethiopia shall not equal it, </a:t>
            </a:r>
            <a:r>
              <a:rPr lang="en-US" u="sng" dirty="0"/>
              <a:t>neither shall it be valued with pure </a:t>
            </a:r>
            <a:r>
              <a:rPr lang="en-US" u="sng" dirty="0" smtClean="0"/>
              <a:t>gold</a:t>
            </a:r>
            <a:r>
              <a:rPr lang="en-US" dirty="0" smtClean="0"/>
              <a:t>. </a:t>
            </a:r>
          </a:p>
          <a:p>
            <a:pPr lvl="1"/>
            <a:r>
              <a:rPr lang="en-US" dirty="0" smtClean="0"/>
              <a:t>Wisdom, understanding, and truth are valuable. More valuable than any amount of dollars, gold, silver, rubies, crystals, sapphire, pearls.</a:t>
            </a:r>
          </a:p>
          <a:p>
            <a:pPr lvl="1"/>
            <a:r>
              <a:rPr lang="en-US" dirty="0" smtClean="0"/>
              <a:t>Not </a:t>
            </a:r>
            <a:r>
              <a:rPr lang="en-US" dirty="0"/>
              <a:t>only is it valuable, but it is incredibly hard to find.</a:t>
            </a:r>
          </a:p>
          <a:p>
            <a:pPr lvl="1"/>
            <a:r>
              <a:rPr lang="en-US" dirty="0"/>
              <a:t>What would you call that?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12</a:t>
            </a:fld>
            <a:endParaRPr lang="en-US"/>
          </a:p>
        </p:txBody>
      </p:sp>
    </p:spTree>
    <p:extLst>
      <p:ext uri="{BB962C8B-B14F-4D97-AF65-F5344CB8AC3E}">
        <p14:creationId xmlns:p14="http://schemas.microsoft.com/office/powerpoint/2010/main" val="18646707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2:3-4  Yea, if thou </a:t>
            </a:r>
            <a:r>
              <a:rPr lang="en-US" dirty="0" err="1"/>
              <a:t>criest</a:t>
            </a:r>
            <a:r>
              <a:rPr lang="en-US" dirty="0"/>
              <a:t> after knowledge, and </a:t>
            </a:r>
            <a:r>
              <a:rPr lang="en-US" dirty="0" err="1"/>
              <a:t>liftest</a:t>
            </a:r>
            <a:r>
              <a:rPr lang="en-US" dirty="0"/>
              <a:t> up thy voice for understanding;  4  If thou </a:t>
            </a:r>
            <a:r>
              <a:rPr lang="en-US" dirty="0" err="1"/>
              <a:t>seekest</a:t>
            </a:r>
            <a:r>
              <a:rPr lang="en-US" dirty="0"/>
              <a:t> her </a:t>
            </a:r>
            <a:r>
              <a:rPr lang="en-US" b="1" u="sng" dirty="0"/>
              <a:t>as silver</a:t>
            </a:r>
            <a:r>
              <a:rPr lang="en-US" dirty="0"/>
              <a:t>, and </a:t>
            </a:r>
            <a:r>
              <a:rPr lang="en-US" dirty="0" err="1"/>
              <a:t>searchest</a:t>
            </a:r>
            <a:r>
              <a:rPr lang="en-US" dirty="0"/>
              <a:t> for her </a:t>
            </a:r>
            <a:r>
              <a:rPr lang="en-US" b="1" u="sng" dirty="0"/>
              <a:t>as for hid treasures</a:t>
            </a:r>
            <a:r>
              <a:rPr lang="en-US" dirty="0" smtClean="0"/>
              <a:t>;</a:t>
            </a:r>
          </a:p>
          <a:p>
            <a:pPr lvl="1"/>
            <a:r>
              <a:rPr lang="en-US" dirty="0" smtClean="0"/>
              <a:t>Truth is rarer and more valuable than treasure.</a:t>
            </a:r>
            <a:endParaRPr lang="en-US" dirty="0"/>
          </a:p>
          <a:p>
            <a:r>
              <a:rPr lang="en-US" dirty="0"/>
              <a:t>Colossians 2:3  In whom are hid all the </a:t>
            </a:r>
            <a:r>
              <a:rPr lang="en-US" b="1" u="sng" dirty="0"/>
              <a:t>treasures of wisdom and knowledge</a:t>
            </a:r>
            <a:r>
              <a:rPr lang="en-US" dirty="0"/>
              <a:t>.</a:t>
            </a:r>
          </a:p>
          <a:p>
            <a:r>
              <a:rPr lang="en-US" dirty="0"/>
              <a:t>Proverbs 10:14  Wise men </a:t>
            </a:r>
            <a:r>
              <a:rPr lang="en-US" b="1" u="sng" dirty="0"/>
              <a:t>lay up</a:t>
            </a:r>
            <a:r>
              <a:rPr lang="en-US" dirty="0"/>
              <a:t> knowledge: but the mouth of the foolish is near destruction.</a:t>
            </a:r>
          </a:p>
          <a:p>
            <a:pPr lvl="1"/>
            <a:r>
              <a:rPr lang="en-US" dirty="0" smtClean="0"/>
              <a:t>Save </a:t>
            </a:r>
            <a:r>
              <a:rPr lang="en-US" dirty="0"/>
              <a:t>it, collect it, preserve it</a:t>
            </a:r>
            <a:r>
              <a:rPr lang="en-US" dirty="0" smtClean="0"/>
              <a:t>.</a:t>
            </a:r>
          </a:p>
          <a:p>
            <a:pPr lvl="1"/>
            <a:r>
              <a:rPr lang="en-US" dirty="0" smtClean="0"/>
              <a:t>Why else should you care?</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13</a:t>
            </a:fld>
            <a:endParaRPr lang="en-US"/>
          </a:p>
        </p:txBody>
      </p:sp>
    </p:spTree>
    <p:extLst>
      <p:ext uri="{BB962C8B-B14F-4D97-AF65-F5344CB8AC3E}">
        <p14:creationId xmlns:p14="http://schemas.microsoft.com/office/powerpoint/2010/main" val="7696044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8:32  And ye shall know the truth, and the truth shall make you free.</a:t>
            </a:r>
          </a:p>
          <a:p>
            <a:pPr lvl="1"/>
            <a:r>
              <a:rPr lang="en-US" dirty="0" smtClean="0"/>
              <a:t>The </a:t>
            </a:r>
            <a:r>
              <a:rPr lang="en-US" dirty="0"/>
              <a:t>truth is better than a get out of jail free card.</a:t>
            </a:r>
          </a:p>
          <a:p>
            <a:pPr lvl="1"/>
            <a:r>
              <a:rPr lang="en-US" dirty="0" smtClean="0"/>
              <a:t>Jesus </a:t>
            </a:r>
            <a:r>
              <a:rPr lang="en-US" dirty="0"/>
              <a:t>makes you free, you are free indeed.</a:t>
            </a:r>
          </a:p>
          <a:p>
            <a:pPr lvl="1"/>
            <a:r>
              <a:rPr lang="en-US" dirty="0" smtClean="0"/>
              <a:t>The </a:t>
            </a:r>
            <a:r>
              <a:rPr lang="en-US" dirty="0"/>
              <a:t>truth has tremendous power and value.</a:t>
            </a:r>
          </a:p>
          <a:p>
            <a:r>
              <a:rPr lang="en-US" dirty="0"/>
              <a:t>1 Peter 2:2  As newborn babes, desire the sincere milk of the word, that </a:t>
            </a:r>
            <a:r>
              <a:rPr lang="en-US" u="sng" dirty="0"/>
              <a:t>ye may grow thereby</a:t>
            </a:r>
            <a:r>
              <a:rPr lang="en-US" dirty="0"/>
              <a:t>:</a:t>
            </a:r>
          </a:p>
          <a:p>
            <a:pPr lvl="1"/>
            <a:r>
              <a:rPr lang="en-US" dirty="0" smtClean="0"/>
              <a:t>The </a:t>
            </a:r>
            <a:r>
              <a:rPr lang="en-US" dirty="0"/>
              <a:t>truth is your life source, your nutrition. </a:t>
            </a:r>
            <a:endParaRPr lang="en-US" dirty="0" smtClean="0"/>
          </a:p>
          <a:p>
            <a:pPr lvl="1"/>
            <a:r>
              <a:rPr lang="en-US" dirty="0" smtClean="0"/>
              <a:t>Without </a:t>
            </a:r>
            <a:r>
              <a:rPr lang="en-US" dirty="0"/>
              <a:t>the truth, you have no life in you. Without the truth, you don’t grow.</a:t>
            </a:r>
          </a:p>
          <a:p>
            <a:pPr lvl="1"/>
            <a:r>
              <a:rPr lang="en-US" dirty="0" smtClean="0"/>
              <a:t>The </a:t>
            </a:r>
            <a:r>
              <a:rPr lang="en-US" dirty="0"/>
              <a:t>truth is life and energy. I’d </a:t>
            </a:r>
            <a:r>
              <a:rPr lang="en-US" dirty="0" smtClean="0"/>
              <a:t>say </a:t>
            </a:r>
            <a:r>
              <a:rPr lang="en-US" dirty="0"/>
              <a:t>that is tremendous value.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14</a:t>
            </a:fld>
            <a:endParaRPr lang="en-US"/>
          </a:p>
        </p:txBody>
      </p:sp>
    </p:spTree>
    <p:extLst>
      <p:ext uri="{BB962C8B-B14F-4D97-AF65-F5344CB8AC3E}">
        <p14:creationId xmlns:p14="http://schemas.microsoft.com/office/powerpoint/2010/main" val="31594272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145:18  The LORD is nigh unto all them that call upon him, to all that </a:t>
            </a:r>
            <a:r>
              <a:rPr lang="en-US" u="sng" dirty="0"/>
              <a:t>call upon him in truth</a:t>
            </a:r>
            <a:r>
              <a:rPr lang="en-US" dirty="0"/>
              <a:t>.</a:t>
            </a:r>
          </a:p>
          <a:p>
            <a:pPr lvl="1"/>
            <a:r>
              <a:rPr lang="en-US" dirty="0" smtClean="0"/>
              <a:t>The </a:t>
            </a:r>
            <a:r>
              <a:rPr lang="en-US" dirty="0"/>
              <a:t>truth is necessary for you to serve God, to even have a relationship with or approach to Him.</a:t>
            </a:r>
          </a:p>
          <a:p>
            <a:pPr lvl="1"/>
            <a:r>
              <a:rPr lang="en-US" dirty="0"/>
              <a:t>You need to find the truth, get in it, and then you can call on him.</a:t>
            </a:r>
          </a:p>
          <a:p>
            <a:pPr lvl="1"/>
            <a:r>
              <a:rPr lang="en-US" dirty="0" smtClean="0"/>
              <a:t>You </a:t>
            </a:r>
            <a:r>
              <a:rPr lang="en-US" dirty="0"/>
              <a:t>cannot be near to God when you are in a lie. </a:t>
            </a:r>
          </a:p>
          <a:p>
            <a:pPr lvl="1"/>
            <a:r>
              <a:rPr lang="en-US" dirty="0"/>
              <a:t>You will not be able to call on him if you </a:t>
            </a:r>
            <a:r>
              <a:rPr lang="en-US" dirty="0" smtClean="0"/>
              <a:t>aren’t in the truth. </a:t>
            </a:r>
            <a:endParaRPr lang="en-US" dirty="0"/>
          </a:p>
          <a:p>
            <a:pPr lvl="1"/>
            <a:r>
              <a:rPr lang="en-US" dirty="0"/>
              <a:t>Even a Christian can go unheard if they follow lies.</a:t>
            </a:r>
          </a:p>
          <a:p>
            <a:pPr lvl="1"/>
            <a:r>
              <a:rPr lang="en-US" dirty="0"/>
              <a:t>If you tune him out and want none of his truth, he’ll leave you alone.</a:t>
            </a:r>
          </a:p>
          <a:p>
            <a:r>
              <a:rPr lang="en-US" dirty="0"/>
              <a:t>John 4:24  God is a Spirit: and they that worship him must worship him </a:t>
            </a:r>
            <a:r>
              <a:rPr lang="en-US" u="sng" dirty="0"/>
              <a:t>in spirit</a:t>
            </a:r>
            <a:r>
              <a:rPr lang="en-US" dirty="0"/>
              <a:t> and </a:t>
            </a:r>
            <a:r>
              <a:rPr lang="en-US" u="sng" dirty="0"/>
              <a:t>in truth</a:t>
            </a:r>
            <a:r>
              <a:rPr lang="en-US" dirty="0"/>
              <a:t>.</a:t>
            </a:r>
          </a:p>
          <a:p>
            <a:pPr lvl="1"/>
            <a:r>
              <a:rPr lang="en-US" dirty="0"/>
              <a:t>Just like you have to be in the Spirit, you also have to be in the truth.</a:t>
            </a:r>
          </a:p>
          <a:p>
            <a:pPr lvl="1"/>
            <a:r>
              <a:rPr lang="en-US" dirty="0"/>
              <a:t>You need the truth, to be in the truth, in order to serve God.</a:t>
            </a:r>
          </a:p>
          <a:p>
            <a:pPr lvl="1"/>
            <a:r>
              <a:rPr lang="en-US" dirty="0"/>
              <a:t>If you don’t follow the truth, wherever it tells you to go, you can’t serve God.</a:t>
            </a:r>
          </a:p>
          <a:p>
            <a:pPr lvl="1"/>
            <a:r>
              <a:rPr lang="en-US" dirty="0" smtClean="0"/>
              <a:t>You </a:t>
            </a:r>
            <a:r>
              <a:rPr lang="en-US" dirty="0"/>
              <a:t>can’t pick and choose what parts of the Bible you want to believe.</a:t>
            </a:r>
          </a:p>
          <a:p>
            <a:pPr lvl="1"/>
            <a:r>
              <a:rPr lang="en-US" dirty="0"/>
              <a:t>What does it mean to serve him in truth? It also means honestly, and not for self.</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15</a:t>
            </a:fld>
            <a:endParaRPr lang="en-US"/>
          </a:p>
        </p:txBody>
      </p:sp>
    </p:spTree>
    <p:extLst>
      <p:ext uri="{BB962C8B-B14F-4D97-AF65-F5344CB8AC3E}">
        <p14:creationId xmlns:p14="http://schemas.microsoft.com/office/powerpoint/2010/main" val="37829047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3:33  He that hath received his testimony hath </a:t>
            </a:r>
            <a:r>
              <a:rPr lang="en-US" u="sng" dirty="0"/>
              <a:t>set to his seal that God is true</a:t>
            </a:r>
            <a:r>
              <a:rPr lang="en-US" dirty="0"/>
              <a:t>.</a:t>
            </a:r>
          </a:p>
          <a:p>
            <a:pPr lvl="1"/>
            <a:r>
              <a:rPr lang="en-US" dirty="0"/>
              <a:t>When you receive the truth it is stamping you with “God is true, not me”. That says a great deal to God.</a:t>
            </a:r>
          </a:p>
          <a:p>
            <a:r>
              <a:rPr lang="en-US" dirty="0"/>
              <a:t>Ephesians 6:14  Stand therefore, having </a:t>
            </a:r>
            <a:r>
              <a:rPr lang="en-US" u="sng" dirty="0"/>
              <a:t>your loins girt about with truth</a:t>
            </a:r>
            <a:r>
              <a:rPr lang="en-US" dirty="0"/>
              <a:t>, and having on the breastplate of righteousness;</a:t>
            </a:r>
          </a:p>
          <a:p>
            <a:pPr lvl="1"/>
            <a:r>
              <a:rPr lang="en-US" dirty="0"/>
              <a:t>Why the truth about your loins? Because it protects from you being ashamed.</a:t>
            </a:r>
          </a:p>
          <a:p>
            <a:pPr lvl="1"/>
            <a:r>
              <a:rPr lang="en-US" dirty="0"/>
              <a:t>It is the absolute foundation of your </a:t>
            </a:r>
            <a:r>
              <a:rPr lang="en-US" dirty="0" smtClean="0"/>
              <a:t>armor. </a:t>
            </a:r>
            <a:r>
              <a:rPr lang="en-US" dirty="0"/>
              <a:t>If you don’t have your underpants on, you shouldn’t be going to war.</a:t>
            </a:r>
          </a:p>
          <a:p>
            <a:pPr lvl="1"/>
            <a:r>
              <a:rPr lang="en-US" dirty="0"/>
              <a:t>You will be ashamed and exposed</a:t>
            </a:r>
            <a:r>
              <a:rPr lang="en-US" dirty="0" smtClean="0"/>
              <a:t>.</a:t>
            </a:r>
            <a:endParaRPr lang="en-US" dirty="0"/>
          </a:p>
          <a:p>
            <a:pPr lvl="1"/>
            <a:r>
              <a:rPr lang="en-US" dirty="0"/>
              <a:t>The world thinks it is smart regarding the truth.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16</a:t>
            </a:fld>
            <a:endParaRPr lang="en-US"/>
          </a:p>
        </p:txBody>
      </p:sp>
    </p:spTree>
    <p:extLst>
      <p:ext uri="{BB962C8B-B14F-4D97-AF65-F5344CB8AC3E}">
        <p14:creationId xmlns:p14="http://schemas.microsoft.com/office/powerpoint/2010/main" val="39455691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2C059E-16DE-4C0D-A377-2C3D2DE09514}" type="slidenum">
              <a:rPr lang="en-US" smtClean="0"/>
              <a:t>17</a:t>
            </a:fld>
            <a:endParaRPr lang="en-US"/>
          </a:p>
        </p:txBody>
      </p:sp>
      <p:pic>
        <p:nvPicPr>
          <p:cNvPr id="4" name="Picture 3"/>
          <p:cNvPicPr>
            <a:picLocks noChangeAspect="1"/>
          </p:cNvPicPr>
          <p:nvPr/>
        </p:nvPicPr>
        <p:blipFill>
          <a:blip r:embed="rId2"/>
          <a:stretch>
            <a:fillRect/>
          </a:stretch>
        </p:blipFill>
        <p:spPr>
          <a:xfrm>
            <a:off x="2816445" y="1965879"/>
            <a:ext cx="2872483" cy="2850042"/>
          </a:xfrm>
          <a:prstGeom prst="rect">
            <a:avLst/>
          </a:prstGeom>
        </p:spPr>
      </p:pic>
      <p:pic>
        <p:nvPicPr>
          <p:cNvPr id="5" name="Picture 4"/>
          <p:cNvPicPr>
            <a:picLocks noChangeAspect="1"/>
          </p:cNvPicPr>
          <p:nvPr/>
        </p:nvPicPr>
        <p:blipFill rotWithShape="1">
          <a:blip r:embed="rId3"/>
          <a:srcRect l="9415" t="10189" r="7826" b="18592"/>
          <a:stretch/>
        </p:blipFill>
        <p:spPr>
          <a:xfrm>
            <a:off x="6418729" y="2181399"/>
            <a:ext cx="3563471" cy="2453248"/>
          </a:xfrm>
          <a:prstGeom prst="rect">
            <a:avLst/>
          </a:prstGeom>
        </p:spPr>
      </p:pic>
    </p:spTree>
    <p:extLst>
      <p:ext uri="{BB962C8B-B14F-4D97-AF65-F5344CB8AC3E}">
        <p14:creationId xmlns:p14="http://schemas.microsoft.com/office/powerpoint/2010/main" val="36487949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8:32  And ye shall know the truth, and the </a:t>
            </a:r>
            <a:r>
              <a:rPr lang="en-US" u="sng" dirty="0"/>
              <a:t>truth shall make you free</a:t>
            </a:r>
            <a:r>
              <a:rPr lang="en-US" dirty="0"/>
              <a:t>.</a:t>
            </a:r>
          </a:p>
          <a:p>
            <a:pPr lvl="1"/>
            <a:r>
              <a:rPr lang="en-US" dirty="0" smtClean="0"/>
              <a:t>Is </a:t>
            </a:r>
            <a:r>
              <a:rPr lang="en-US" dirty="0"/>
              <a:t>there anything of more value to a man than freedom?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18</a:t>
            </a:fld>
            <a:endParaRPr lang="en-US"/>
          </a:p>
        </p:txBody>
      </p:sp>
    </p:spTree>
    <p:extLst>
      <p:ext uri="{BB962C8B-B14F-4D97-AF65-F5344CB8AC3E}">
        <p14:creationId xmlns:p14="http://schemas.microsoft.com/office/powerpoint/2010/main" val="42591367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2C059E-16DE-4C0D-A377-2C3D2DE09514}" type="slidenum">
              <a:rPr lang="en-US" smtClean="0"/>
              <a:t>19</a:t>
            </a:fld>
            <a:endParaRPr lang="en-US"/>
          </a:p>
        </p:txBody>
      </p:sp>
      <p:pic>
        <p:nvPicPr>
          <p:cNvPr id="4" name="Picture 3"/>
          <p:cNvPicPr>
            <a:picLocks noChangeAspect="1"/>
          </p:cNvPicPr>
          <p:nvPr/>
        </p:nvPicPr>
        <p:blipFill>
          <a:blip r:embed="rId2"/>
          <a:stretch>
            <a:fillRect/>
          </a:stretch>
        </p:blipFill>
        <p:spPr>
          <a:xfrm>
            <a:off x="2606235" y="2204731"/>
            <a:ext cx="2893359" cy="2893359"/>
          </a:xfrm>
          <a:prstGeom prst="rect">
            <a:avLst/>
          </a:prstGeom>
        </p:spPr>
      </p:pic>
      <p:pic>
        <p:nvPicPr>
          <p:cNvPr id="5" name="Picture 4"/>
          <p:cNvPicPr>
            <a:picLocks noChangeAspect="1"/>
          </p:cNvPicPr>
          <p:nvPr/>
        </p:nvPicPr>
        <p:blipFill rotWithShape="1">
          <a:blip r:embed="rId3"/>
          <a:srcRect b="9084"/>
          <a:stretch/>
        </p:blipFill>
        <p:spPr>
          <a:xfrm>
            <a:off x="7019821" y="2205559"/>
            <a:ext cx="3181558" cy="2892531"/>
          </a:xfrm>
          <a:prstGeom prst="rect">
            <a:avLst/>
          </a:prstGeom>
        </p:spPr>
      </p:pic>
    </p:spTree>
    <p:extLst>
      <p:ext uri="{BB962C8B-B14F-4D97-AF65-F5344CB8AC3E}">
        <p14:creationId xmlns:p14="http://schemas.microsoft.com/office/powerpoint/2010/main" val="35785620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27:5-6  Open rebuke is better than secret love.  6  </a:t>
            </a:r>
            <a:r>
              <a:rPr lang="en-US" u="sng" dirty="0"/>
              <a:t>Faithful are the wounds of a friend; but the kisses of an enemy are deceitful</a:t>
            </a:r>
            <a:r>
              <a:rPr lang="en-US" dirty="0"/>
              <a:t>.</a:t>
            </a:r>
          </a:p>
          <a:p>
            <a:pPr lvl="1"/>
            <a:r>
              <a:rPr lang="en-US" dirty="0"/>
              <a:t>“It is better to be slapped with the truth, than kissed with a lie</a:t>
            </a:r>
            <a:r>
              <a:rPr lang="en-US" dirty="0" smtClean="0"/>
              <a:t>.”</a:t>
            </a:r>
          </a:p>
          <a:p>
            <a:pPr lvl="1"/>
            <a:r>
              <a:rPr lang="en-US" dirty="0" smtClean="0"/>
              <a:t>You </a:t>
            </a:r>
            <a:r>
              <a:rPr lang="en-US" dirty="0"/>
              <a:t>should want to be rebuked with the truth over having hidden, passionate love. </a:t>
            </a:r>
          </a:p>
          <a:p>
            <a:pPr lvl="1"/>
            <a:r>
              <a:rPr lang="en-US" dirty="0" smtClean="0"/>
              <a:t>You </a:t>
            </a:r>
            <a:r>
              <a:rPr lang="en-US" dirty="0"/>
              <a:t>should want wounds of truth over kisses.</a:t>
            </a:r>
          </a:p>
          <a:p>
            <a:pPr lvl="1"/>
            <a:r>
              <a:rPr lang="en-US" dirty="0"/>
              <a:t>Is that not valuable?</a:t>
            </a:r>
          </a:p>
          <a:p>
            <a:r>
              <a:rPr lang="en-US" dirty="0" smtClean="0"/>
              <a:t>Proverbs </a:t>
            </a:r>
            <a:r>
              <a:rPr lang="en-US" dirty="0"/>
              <a:t>9:8  Reprove not a scorner, lest he hate thee: rebuke a wise man, and he will love thee.</a:t>
            </a:r>
          </a:p>
          <a:p>
            <a:pPr lvl="1"/>
            <a:r>
              <a:rPr lang="en-US" dirty="0" smtClean="0"/>
              <a:t>The </a:t>
            </a:r>
            <a:r>
              <a:rPr lang="en-US" dirty="0"/>
              <a:t>wise man will love you for giving him the truth. But the unwise will hate you.</a:t>
            </a:r>
          </a:p>
          <a:p>
            <a:r>
              <a:rPr lang="en-US" dirty="0"/>
              <a:t>Proverbs 28:23  He that </a:t>
            </a:r>
            <a:r>
              <a:rPr lang="en-US" dirty="0" err="1"/>
              <a:t>rebuketh</a:t>
            </a:r>
            <a:r>
              <a:rPr lang="en-US" dirty="0"/>
              <a:t> a man afterwards shall find more </a:t>
            </a:r>
            <a:r>
              <a:rPr lang="en-US" dirty="0" err="1"/>
              <a:t>favour</a:t>
            </a:r>
            <a:r>
              <a:rPr lang="en-US" dirty="0"/>
              <a:t> than he that </a:t>
            </a:r>
            <a:r>
              <a:rPr lang="en-US" dirty="0" err="1"/>
              <a:t>flattereth</a:t>
            </a:r>
            <a:r>
              <a:rPr lang="en-US" dirty="0"/>
              <a:t> with the tongue.</a:t>
            </a:r>
          </a:p>
          <a:p>
            <a:pPr lvl="1"/>
            <a:r>
              <a:rPr lang="en-US" dirty="0" smtClean="0"/>
              <a:t>You </a:t>
            </a:r>
            <a:r>
              <a:rPr lang="en-US" dirty="0"/>
              <a:t>want true friendships?</a:t>
            </a:r>
          </a:p>
          <a:p>
            <a:pPr lvl="1"/>
            <a:r>
              <a:rPr lang="en-US" dirty="0" smtClean="0"/>
              <a:t>(</a:t>
            </a:r>
            <a:r>
              <a:rPr lang="en-US" dirty="0"/>
              <a:t>1) Tell the truth and (2) desire the truth</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20</a:t>
            </a:fld>
            <a:endParaRPr lang="en-US"/>
          </a:p>
        </p:txBody>
      </p:sp>
    </p:spTree>
    <p:extLst>
      <p:ext uri="{BB962C8B-B14F-4D97-AF65-F5344CB8AC3E}">
        <p14:creationId xmlns:p14="http://schemas.microsoft.com/office/powerpoint/2010/main" val="4790098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21</a:t>
            </a:fld>
            <a:endParaRPr lang="en-US"/>
          </a:p>
        </p:txBody>
      </p:sp>
      <p:pic>
        <p:nvPicPr>
          <p:cNvPr id="4" name="Picture 2" descr="http://www.quick-break.net/c/2014/01/13/People_don_t_want_to_hear_the_truth_Friedrich_Nietzsche.jpeg"/>
          <p:cNvPicPr>
            <a:picLocks noChangeAspect="1" noChangeArrowheads="1"/>
          </p:cNvPicPr>
          <p:nvPr/>
        </p:nvPicPr>
        <p:blipFill rotWithShape="1">
          <a:blip r:embed="rId2">
            <a:extLst>
              <a:ext uri="{28A0092B-C50C-407E-A947-70E740481C1C}">
                <a14:useLocalDpi xmlns:a14="http://schemas.microsoft.com/office/drawing/2010/main" val="0"/>
              </a:ext>
            </a:extLst>
          </a:blip>
          <a:srcRect l="15176" r="17730"/>
          <a:stretch/>
        </p:blipFill>
        <p:spPr bwMode="auto">
          <a:xfrm>
            <a:off x="6914598" y="405624"/>
            <a:ext cx="2581836" cy="38481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ttp://2.bp.blogspot.com/-9nlPvGkvsfs/VXV2phAoIJI/AAAAAAAAMpw/ZnFAhtV38cw/s640/handle-trut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2832" y="1116114"/>
            <a:ext cx="3835823" cy="23915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4"/>
          <a:srcRect l="2752" t="23174" r="3506" b="36180"/>
          <a:stretch/>
        </p:blipFill>
        <p:spPr>
          <a:xfrm>
            <a:off x="2652856" y="4474148"/>
            <a:ext cx="4464423" cy="2017059"/>
          </a:xfrm>
          <a:prstGeom prst="rect">
            <a:avLst/>
          </a:prstGeom>
        </p:spPr>
      </p:pic>
    </p:spTree>
    <p:extLst>
      <p:ext uri="{BB962C8B-B14F-4D97-AF65-F5344CB8AC3E}">
        <p14:creationId xmlns:p14="http://schemas.microsoft.com/office/powerpoint/2010/main" val="3173634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15:10  </a:t>
            </a:r>
            <a:r>
              <a:rPr lang="en-US" b="1" u="sng" dirty="0"/>
              <a:t>Correction </a:t>
            </a:r>
            <a:r>
              <a:rPr lang="en-US" b="1" i="1" u="sng" dirty="0"/>
              <a:t>is</a:t>
            </a:r>
            <a:r>
              <a:rPr lang="en-US" b="1" u="sng" dirty="0"/>
              <a:t> grievous</a:t>
            </a:r>
            <a:r>
              <a:rPr lang="en-US" dirty="0"/>
              <a:t> unto him that </a:t>
            </a:r>
            <a:r>
              <a:rPr lang="en-US" dirty="0" err="1"/>
              <a:t>forsaketh</a:t>
            </a:r>
            <a:r>
              <a:rPr lang="en-US" dirty="0"/>
              <a:t> the way: and </a:t>
            </a:r>
            <a:r>
              <a:rPr lang="en-US" u="sng" dirty="0"/>
              <a:t>he that </a:t>
            </a:r>
            <a:r>
              <a:rPr lang="en-US" u="sng" dirty="0" err="1"/>
              <a:t>hateth</a:t>
            </a:r>
            <a:r>
              <a:rPr lang="en-US" u="sng" dirty="0"/>
              <a:t> reproof shall die</a:t>
            </a:r>
            <a:r>
              <a:rPr lang="en-US" dirty="0"/>
              <a:t>.</a:t>
            </a:r>
          </a:p>
          <a:p>
            <a:pPr lvl="1"/>
            <a:r>
              <a:rPr lang="en-US" dirty="0" smtClean="0"/>
              <a:t>Will </a:t>
            </a:r>
            <a:r>
              <a:rPr lang="en-US" dirty="0"/>
              <a:t>you die if you reject God’s reproof?</a:t>
            </a:r>
          </a:p>
          <a:p>
            <a:pPr lvl="1"/>
            <a:r>
              <a:rPr lang="en-US" dirty="0"/>
              <a:t>The truth </a:t>
            </a:r>
            <a:r>
              <a:rPr lang="en-US" dirty="0" smtClean="0"/>
              <a:t>hurts us, because we are in the lie. Because our deeds are evil!</a:t>
            </a:r>
          </a:p>
          <a:p>
            <a:r>
              <a:rPr lang="en-US" dirty="0"/>
              <a:t>John 3:19-21  And this is the condemnation, that light is come into the world, and men loved darkness rather than light, </a:t>
            </a:r>
            <a:r>
              <a:rPr lang="en-US" u="sng" dirty="0"/>
              <a:t>because their deeds were evil</a:t>
            </a:r>
            <a:r>
              <a:rPr lang="en-US" dirty="0"/>
              <a:t>.  20  For every one that doeth evil </a:t>
            </a:r>
            <a:r>
              <a:rPr lang="en-US" u="sng" dirty="0" err="1"/>
              <a:t>hateth</a:t>
            </a:r>
            <a:r>
              <a:rPr lang="en-US" u="sng" dirty="0"/>
              <a:t> the light</a:t>
            </a:r>
            <a:r>
              <a:rPr lang="en-US" dirty="0"/>
              <a:t>, neither cometh to the light, lest his deeds should be reproved.  21  But he that doeth truth cometh to the light, that </a:t>
            </a:r>
            <a:r>
              <a:rPr lang="en-US" u="sng" dirty="0"/>
              <a:t>his deeds may be made manifest</a:t>
            </a:r>
            <a:r>
              <a:rPr lang="en-US" dirty="0"/>
              <a:t>, that they are wrought in God.</a:t>
            </a:r>
          </a:p>
          <a:p>
            <a:pPr lvl="1"/>
            <a:r>
              <a:rPr lang="en-US" dirty="0" smtClean="0"/>
              <a:t>The </a:t>
            </a:r>
            <a:r>
              <a:rPr lang="en-US" dirty="0"/>
              <a:t>truth is like light. The truth makes manifest who and what you are.</a:t>
            </a:r>
          </a:p>
          <a:p>
            <a:pPr lvl="1"/>
            <a:r>
              <a:rPr lang="en-US" dirty="0" smtClean="0"/>
              <a:t>We </a:t>
            </a:r>
            <a:r>
              <a:rPr lang="en-US" dirty="0"/>
              <a:t>react poorly to the truth because who and what we are is evil.</a:t>
            </a:r>
          </a:p>
          <a:p>
            <a:pPr lvl="1"/>
            <a:r>
              <a:rPr lang="en-US" dirty="0" smtClean="0"/>
              <a:t>The </a:t>
            </a:r>
            <a:r>
              <a:rPr lang="en-US" dirty="0"/>
              <a:t>world claims to want truth. But when it comes we often reject it</a:t>
            </a:r>
            <a:r>
              <a:rPr lang="en-US" dirty="0" smtClean="0"/>
              <a:t>.</a:t>
            </a:r>
          </a:p>
          <a:p>
            <a:pPr lvl="1"/>
            <a:r>
              <a:rPr lang="en-US" dirty="0" smtClean="0"/>
              <a:t>How can you correct yourself if you don’t look in the mirror?</a:t>
            </a:r>
          </a:p>
          <a:p>
            <a:pPr lvl="1"/>
            <a:r>
              <a:rPr lang="en-US" dirty="0" smtClean="0"/>
              <a:t>The truth almost always hurts because we are evil. And we are almost always in a lie.</a:t>
            </a:r>
            <a:endParaRPr lang="en-US" dirty="0"/>
          </a:p>
          <a:p>
            <a:pPr marL="457189" lvl="1" indent="0">
              <a:buNone/>
            </a:pP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22</a:t>
            </a:fld>
            <a:endParaRPr lang="en-US"/>
          </a:p>
        </p:txBody>
      </p:sp>
    </p:spTree>
    <p:extLst>
      <p:ext uri="{BB962C8B-B14F-4D97-AF65-F5344CB8AC3E}">
        <p14:creationId xmlns:p14="http://schemas.microsoft.com/office/powerpoint/2010/main" val="33374454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2C059E-16DE-4C0D-A377-2C3D2DE09514}" type="slidenum">
              <a:rPr lang="en-US" smtClean="0"/>
              <a:t>23</a:t>
            </a:fld>
            <a:endParaRPr lang="en-US"/>
          </a:p>
        </p:txBody>
      </p:sp>
      <p:pic>
        <p:nvPicPr>
          <p:cNvPr id="2054" name="Picture 6" descr="http://www.oldhippie.com/wp-content/uploads/2013/11/1003549_393394550791379_716912351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7656" y="1137863"/>
            <a:ext cx="4646004" cy="4646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7394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15:32  He that </a:t>
            </a:r>
            <a:r>
              <a:rPr lang="en-US" dirty="0" err="1"/>
              <a:t>refuseth</a:t>
            </a:r>
            <a:r>
              <a:rPr lang="en-US" dirty="0"/>
              <a:t> instruction </a:t>
            </a:r>
            <a:r>
              <a:rPr lang="en-US" u="sng" dirty="0" err="1"/>
              <a:t>despiseth</a:t>
            </a:r>
            <a:r>
              <a:rPr lang="en-US" u="sng" dirty="0"/>
              <a:t> his own soul</a:t>
            </a:r>
            <a:r>
              <a:rPr lang="en-US" dirty="0"/>
              <a:t>: but he that </a:t>
            </a:r>
            <a:r>
              <a:rPr lang="en-US" dirty="0" err="1"/>
              <a:t>heareth</a:t>
            </a:r>
            <a:r>
              <a:rPr lang="en-US" dirty="0"/>
              <a:t> reproof </a:t>
            </a:r>
            <a:r>
              <a:rPr lang="en-US" dirty="0" err="1"/>
              <a:t>getteth</a:t>
            </a:r>
            <a:r>
              <a:rPr lang="en-US" dirty="0"/>
              <a:t> understanding.</a:t>
            </a:r>
          </a:p>
          <a:p>
            <a:pPr lvl="1"/>
            <a:r>
              <a:rPr lang="en-US" dirty="0"/>
              <a:t>When you turn your ears from the truth, you despise your own soul.</a:t>
            </a:r>
          </a:p>
          <a:p>
            <a:pPr lvl="1"/>
            <a:r>
              <a:rPr lang="en-US" dirty="0"/>
              <a:t>What does that make you?</a:t>
            </a:r>
          </a:p>
          <a:p>
            <a:r>
              <a:rPr lang="en-US" dirty="0" smtClean="0"/>
              <a:t>Proverbs </a:t>
            </a:r>
            <a:r>
              <a:rPr lang="en-US" dirty="0"/>
              <a:t>15:5  </a:t>
            </a:r>
            <a:r>
              <a:rPr lang="en-US" u="sng" dirty="0"/>
              <a:t>A fool</a:t>
            </a:r>
            <a:r>
              <a:rPr lang="en-US" dirty="0"/>
              <a:t> </a:t>
            </a:r>
            <a:r>
              <a:rPr lang="en-US" dirty="0" err="1"/>
              <a:t>despiseth</a:t>
            </a:r>
            <a:r>
              <a:rPr lang="en-US" dirty="0"/>
              <a:t> his father's instruction: but he that </a:t>
            </a:r>
            <a:r>
              <a:rPr lang="en-US" dirty="0" err="1"/>
              <a:t>regardeth</a:t>
            </a:r>
            <a:r>
              <a:rPr lang="en-US" dirty="0"/>
              <a:t> reproof is prudent.</a:t>
            </a:r>
          </a:p>
          <a:p>
            <a:pPr lvl="1"/>
            <a:r>
              <a:rPr lang="en-US" dirty="0"/>
              <a:t>Stupid. Foolish.</a:t>
            </a:r>
          </a:p>
          <a:p>
            <a:pPr lvl="1"/>
            <a:r>
              <a:rPr lang="en-US" dirty="0"/>
              <a:t>When you reject the truth, when you do not want instruction and reproof.</a:t>
            </a:r>
          </a:p>
          <a:p>
            <a:pPr lvl="1"/>
            <a:r>
              <a:rPr lang="en-US" dirty="0"/>
              <a:t>When you outright reject what you hear from the pulpit without basing it on scripture?</a:t>
            </a:r>
          </a:p>
          <a:p>
            <a:pPr lvl="1"/>
            <a:r>
              <a:rPr lang="en-US" dirty="0"/>
              <a:t>What does it result in?</a:t>
            </a:r>
          </a:p>
          <a:p>
            <a:r>
              <a:rPr lang="en-US" dirty="0" smtClean="0"/>
              <a:t>Proverbs </a:t>
            </a:r>
            <a:r>
              <a:rPr lang="en-US" dirty="0"/>
              <a:t>13:18  </a:t>
            </a:r>
            <a:r>
              <a:rPr lang="en-US" u="sng" dirty="0"/>
              <a:t>Poverty and shame</a:t>
            </a:r>
            <a:r>
              <a:rPr lang="en-US" dirty="0"/>
              <a:t> shall be to him that </a:t>
            </a:r>
            <a:r>
              <a:rPr lang="en-US" dirty="0" err="1"/>
              <a:t>refuseth</a:t>
            </a:r>
            <a:r>
              <a:rPr lang="en-US" dirty="0"/>
              <a:t> instruction: but he that </a:t>
            </a:r>
            <a:r>
              <a:rPr lang="en-US" dirty="0" err="1"/>
              <a:t>regardeth</a:t>
            </a:r>
            <a:r>
              <a:rPr lang="en-US" dirty="0"/>
              <a:t> reproof shall be </a:t>
            </a:r>
            <a:r>
              <a:rPr lang="en-US" dirty="0" err="1"/>
              <a:t>honoured</a:t>
            </a:r>
            <a:r>
              <a:rPr lang="en-US" dirty="0"/>
              <a:t>.</a:t>
            </a:r>
          </a:p>
          <a:p>
            <a:pPr lvl="1"/>
            <a:r>
              <a:rPr lang="en-US" dirty="0"/>
              <a:t>Poverty and shame SHALL be to the fool.</a:t>
            </a:r>
          </a:p>
          <a:p>
            <a:pPr lvl="1"/>
            <a:r>
              <a:rPr lang="en-US" dirty="0"/>
              <a:t>When you don’t accept the world’s wisdom and truth, you will be poor and ashamed</a:t>
            </a:r>
            <a:r>
              <a:rPr lang="en-US" dirty="0" smtClean="0"/>
              <a:t>.</a:t>
            </a:r>
          </a:p>
          <a:p>
            <a:pPr lvl="2"/>
            <a:r>
              <a:rPr lang="en-US" dirty="0" smtClean="0"/>
              <a:t>Psycho Dad.</a:t>
            </a:r>
            <a:endParaRPr lang="en-US" dirty="0"/>
          </a:p>
          <a:p>
            <a:pPr lvl="1"/>
            <a:r>
              <a:rPr lang="en-US" dirty="0"/>
              <a:t>When you don’t accept God’s wisdom and truth….</a:t>
            </a:r>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24</a:t>
            </a:fld>
            <a:endParaRPr lang="en-US"/>
          </a:p>
        </p:txBody>
      </p:sp>
    </p:spTree>
    <p:extLst>
      <p:ext uri="{BB962C8B-B14F-4D97-AF65-F5344CB8AC3E}">
        <p14:creationId xmlns:p14="http://schemas.microsoft.com/office/powerpoint/2010/main" val="1005529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Kings 22:12-17  And all the prophets prophesied so, saying, Go up to </a:t>
            </a:r>
            <a:r>
              <a:rPr lang="en-US" dirty="0" err="1"/>
              <a:t>Ramothgilead</a:t>
            </a:r>
            <a:r>
              <a:rPr lang="en-US" dirty="0"/>
              <a:t>, and prosper: for the LORD shall deliver it into the king's hand.  13  And the messenger that was gone to call Micaiah spake unto him, saying, Behold now, the words of the prophets declare good unto the king with one mouth: let thy word, I pray thee, be like the word of one of them, and speak that which is good.  14  And Micaiah said, </a:t>
            </a:r>
            <a:r>
              <a:rPr lang="en-US" u="sng" dirty="0"/>
              <a:t>As the LORD </a:t>
            </a:r>
            <a:r>
              <a:rPr lang="en-US" u="sng" dirty="0" err="1"/>
              <a:t>liveth</a:t>
            </a:r>
            <a:r>
              <a:rPr lang="en-US" u="sng" dirty="0"/>
              <a:t>, what the LORD saith unto me, that will I speak</a:t>
            </a:r>
            <a:r>
              <a:rPr lang="en-US" dirty="0"/>
              <a:t>.  15  So he came to the king. And the king said unto him, Micaiah, shall we go against </a:t>
            </a:r>
            <a:r>
              <a:rPr lang="en-US" dirty="0" err="1"/>
              <a:t>Ramothgilead</a:t>
            </a:r>
            <a:r>
              <a:rPr lang="en-US" dirty="0"/>
              <a:t> to battle, or shall we forbear? And he answered him, Go, and prosper: for the LORD shall deliver it into the hand of the king.  16  And the king said unto him, How many times shall I adjure thee that thou </a:t>
            </a:r>
            <a:r>
              <a:rPr lang="en-US" u="sng" dirty="0"/>
              <a:t>tell me nothing but that which is </a:t>
            </a:r>
            <a:r>
              <a:rPr lang="en-US" b="1" u="sng" dirty="0"/>
              <a:t>true</a:t>
            </a:r>
            <a:r>
              <a:rPr lang="en-US" u="sng" dirty="0"/>
              <a:t> in the name of the LORD</a:t>
            </a:r>
            <a:r>
              <a:rPr lang="en-US" dirty="0"/>
              <a:t>?  17  And he said, I saw all Israel scattered upon the hills, as sheep that have not a shepherd: and the LORD said, </a:t>
            </a:r>
            <a:r>
              <a:rPr lang="en-US" u="sng" dirty="0"/>
              <a:t>These have no master</a:t>
            </a:r>
            <a:r>
              <a:rPr lang="en-US" dirty="0"/>
              <a:t>: let them return every man to his house in peace</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25</a:t>
            </a:fld>
            <a:endParaRPr lang="en-US"/>
          </a:p>
        </p:txBody>
      </p:sp>
    </p:spTree>
    <p:extLst>
      <p:ext uri="{BB962C8B-B14F-4D97-AF65-F5344CB8AC3E}">
        <p14:creationId xmlns:p14="http://schemas.microsoft.com/office/powerpoint/2010/main" val="37785865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Kings 22:23  Now therefore, behold, the LORD hath put a lying spirit in the mouth of all these thy prophets, and the LORD hath spoken evil concerning thee.</a:t>
            </a:r>
          </a:p>
          <a:p>
            <a:r>
              <a:rPr lang="en-US" dirty="0"/>
              <a:t>1 Kings 22:26-27  And the king of Israel said, Take Micaiah, and carry him back unto Amon the governor of the city, and to </a:t>
            </a:r>
            <a:r>
              <a:rPr lang="en-US" dirty="0" err="1"/>
              <a:t>Joash</a:t>
            </a:r>
            <a:r>
              <a:rPr lang="en-US" dirty="0"/>
              <a:t> the king's son;  27  And say, Thus saith the king, </a:t>
            </a:r>
            <a:r>
              <a:rPr lang="en-US" u="sng" dirty="0"/>
              <a:t>Put this fellow in the prison, and feed him with bread of affliction and with water of affliction</a:t>
            </a:r>
            <a:r>
              <a:rPr lang="en-US" dirty="0"/>
              <a:t>, until I come in peace.</a:t>
            </a:r>
          </a:p>
          <a:p>
            <a:pPr lvl="1"/>
            <a:r>
              <a:rPr lang="en-US" dirty="0" smtClean="0"/>
              <a:t>We </a:t>
            </a:r>
            <a:r>
              <a:rPr lang="en-US" dirty="0"/>
              <a:t>men say, I want the truth!!! Tell me the truth!</a:t>
            </a:r>
          </a:p>
          <a:p>
            <a:pPr lvl="1"/>
            <a:r>
              <a:rPr lang="en-US" dirty="0" smtClean="0"/>
              <a:t>But </a:t>
            </a:r>
            <a:r>
              <a:rPr lang="en-US" dirty="0"/>
              <a:t>when we get the truth? We reject it and attack the messenger.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26</a:t>
            </a:fld>
            <a:endParaRPr lang="en-US"/>
          </a:p>
        </p:txBody>
      </p:sp>
    </p:spTree>
    <p:extLst>
      <p:ext uri="{BB962C8B-B14F-4D97-AF65-F5344CB8AC3E}">
        <p14:creationId xmlns:p14="http://schemas.microsoft.com/office/powerpoint/2010/main" val="21514845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22:66-67  And as soon as it was day, the elders of the people and the chief priests and the scribes came together, and led him into their council, saying,  67  Art thou the Christ? tell us. And he said unto them, </a:t>
            </a:r>
            <a:r>
              <a:rPr lang="en-US" u="sng" dirty="0"/>
              <a:t>If I tell you, ye will not believe</a:t>
            </a:r>
            <a:r>
              <a:rPr lang="en-US" dirty="0"/>
              <a:t>:</a:t>
            </a:r>
          </a:p>
          <a:p>
            <a:r>
              <a:rPr lang="en-US" dirty="0"/>
              <a:t>John 8:45-46  And because I tell you the truth, ye believe me not.  46  Which of you </a:t>
            </a:r>
            <a:r>
              <a:rPr lang="en-US" dirty="0" err="1"/>
              <a:t>convinceth</a:t>
            </a:r>
            <a:r>
              <a:rPr lang="en-US" dirty="0"/>
              <a:t> me of sin? And </a:t>
            </a:r>
            <a:r>
              <a:rPr lang="en-US" b="1" u="sng" dirty="0"/>
              <a:t>if I say the truth, why do ye not believe me</a:t>
            </a:r>
            <a:r>
              <a:rPr lang="en-US" dirty="0"/>
              <a:t>?</a:t>
            </a:r>
          </a:p>
          <a:p>
            <a:pPr lvl="1"/>
            <a:r>
              <a:rPr lang="en-US" dirty="0" smtClean="0"/>
              <a:t>Why </a:t>
            </a:r>
            <a:r>
              <a:rPr lang="en-US" dirty="0"/>
              <a:t>would a man reject the truth when his creator tells him it face to face?</a:t>
            </a:r>
          </a:p>
          <a:p>
            <a:r>
              <a:rPr lang="en-US" dirty="0"/>
              <a:t>Proverbs 15:10  </a:t>
            </a:r>
            <a:r>
              <a:rPr lang="en-US" u="sng" dirty="0"/>
              <a:t>Correction </a:t>
            </a:r>
            <a:r>
              <a:rPr lang="en-US" i="1" u="sng" dirty="0"/>
              <a:t>is</a:t>
            </a:r>
            <a:r>
              <a:rPr lang="en-US" u="sng" dirty="0"/>
              <a:t> grievous</a:t>
            </a:r>
            <a:r>
              <a:rPr lang="en-US" dirty="0"/>
              <a:t> unto him that </a:t>
            </a:r>
            <a:r>
              <a:rPr lang="en-US" dirty="0" err="1"/>
              <a:t>forsaketh</a:t>
            </a:r>
            <a:r>
              <a:rPr lang="en-US" dirty="0"/>
              <a:t> the way: and he that </a:t>
            </a:r>
            <a:r>
              <a:rPr lang="en-US" dirty="0" err="1"/>
              <a:t>hateth</a:t>
            </a:r>
            <a:r>
              <a:rPr lang="en-US" dirty="0"/>
              <a:t> reproof shall die.</a:t>
            </a:r>
          </a:p>
          <a:p>
            <a:pPr lvl="1"/>
            <a:r>
              <a:rPr lang="en-US" dirty="0"/>
              <a:t>The truth </a:t>
            </a:r>
            <a:r>
              <a:rPr lang="en-US" dirty="0" smtClean="0"/>
              <a:t>hurts </a:t>
            </a:r>
            <a:r>
              <a:rPr lang="en-US" u="sng" dirty="0" smtClean="0"/>
              <a:t>US</a:t>
            </a:r>
            <a:r>
              <a:rPr lang="en-US" dirty="0" smtClean="0"/>
              <a:t>.</a:t>
            </a:r>
            <a:endParaRPr lang="en-US" dirty="0"/>
          </a:p>
          <a:p>
            <a:pPr lvl="1"/>
            <a:r>
              <a:rPr lang="en-US" dirty="0" smtClean="0"/>
              <a:t>If it hurts us, </a:t>
            </a:r>
            <a:r>
              <a:rPr lang="en-US" dirty="0"/>
              <a:t>how can we attain it? </a:t>
            </a:r>
          </a:p>
          <a:p>
            <a:pPr lvl="1"/>
            <a:r>
              <a:rPr lang="en-US" dirty="0" smtClean="0"/>
              <a:t>How </a:t>
            </a:r>
            <a:r>
              <a:rPr lang="en-US" dirty="0"/>
              <a:t>do you get something that is rare and very valuable?</a:t>
            </a:r>
          </a:p>
        </p:txBody>
      </p:sp>
      <p:sp>
        <p:nvSpPr>
          <p:cNvPr id="3" name="Slide Number Placeholder 2"/>
          <p:cNvSpPr>
            <a:spLocks noGrp="1"/>
          </p:cNvSpPr>
          <p:nvPr>
            <p:ph type="sldNum" sz="quarter" idx="12"/>
          </p:nvPr>
        </p:nvSpPr>
        <p:spPr/>
        <p:txBody>
          <a:bodyPr/>
          <a:lstStyle/>
          <a:p>
            <a:fld id="{172C059E-16DE-4C0D-A377-2C3D2DE09514}" type="slidenum">
              <a:rPr lang="en-US" smtClean="0"/>
              <a:t>27</a:t>
            </a:fld>
            <a:endParaRPr lang="en-US"/>
          </a:p>
        </p:txBody>
      </p:sp>
    </p:spTree>
    <p:extLst>
      <p:ext uri="{BB962C8B-B14F-4D97-AF65-F5344CB8AC3E}">
        <p14:creationId xmlns:p14="http://schemas.microsoft.com/office/powerpoint/2010/main" val="5297052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Questions/Answers on the Truth</a:t>
            </a:r>
            <a:endParaRPr lang="en-US" dirty="0"/>
          </a:p>
        </p:txBody>
      </p:sp>
      <p:sp>
        <p:nvSpPr>
          <p:cNvPr id="3" name="Content Placeholder 2"/>
          <p:cNvSpPr>
            <a:spLocks noGrp="1"/>
          </p:cNvSpPr>
          <p:nvPr>
            <p:ph sz="half" idx="1"/>
          </p:nvPr>
        </p:nvSpPr>
        <p:spPr>
          <a:xfrm>
            <a:off x="838200" y="1825625"/>
            <a:ext cx="10515600" cy="4351338"/>
          </a:xfrm>
        </p:spPr>
        <p:txBody>
          <a:bodyPr>
            <a:normAutofit/>
          </a:bodyPr>
          <a:lstStyle/>
          <a:p>
            <a:pPr marL="514350" indent="-514350">
              <a:buFont typeface="+mj-lt"/>
              <a:buAutoNum type="arabicPeriod"/>
            </a:pPr>
            <a:r>
              <a:rPr lang="en-US" sz="4000" dirty="0" smtClean="0">
                <a:solidFill>
                  <a:schemeClr val="tx1">
                    <a:lumMod val="65000"/>
                    <a:lumOff val="35000"/>
                  </a:schemeClr>
                </a:solidFill>
              </a:rPr>
              <a:t>What?</a:t>
            </a:r>
          </a:p>
          <a:p>
            <a:pPr marL="514350" indent="-514350">
              <a:buFont typeface="+mj-lt"/>
              <a:buAutoNum type="arabicPeriod"/>
            </a:pPr>
            <a:r>
              <a:rPr lang="en-US" sz="4000" dirty="0" smtClean="0">
                <a:solidFill>
                  <a:schemeClr val="tx1">
                    <a:lumMod val="65000"/>
                    <a:lumOff val="35000"/>
                  </a:schemeClr>
                </a:solidFill>
              </a:rPr>
              <a:t>Why?</a:t>
            </a:r>
          </a:p>
          <a:p>
            <a:pPr marL="514350" indent="-514350">
              <a:buFont typeface="+mj-lt"/>
              <a:buAutoNum type="arabicPeriod"/>
            </a:pPr>
            <a:r>
              <a:rPr lang="en-US" sz="4000" dirty="0" smtClean="0">
                <a:solidFill>
                  <a:schemeClr val="accent2"/>
                </a:solidFill>
              </a:rPr>
              <a:t>How?</a:t>
            </a:r>
          </a:p>
          <a:p>
            <a:pPr marL="514350" indent="-514350">
              <a:buFont typeface="+mj-lt"/>
              <a:buAutoNum type="arabicPeriod"/>
            </a:pPr>
            <a:r>
              <a:rPr lang="en-US" sz="4000" dirty="0" smtClean="0">
                <a:solidFill>
                  <a:schemeClr val="tx1">
                    <a:lumMod val="65000"/>
                    <a:lumOff val="35000"/>
                  </a:schemeClr>
                </a:solidFill>
              </a:rPr>
              <a:t>Where?</a:t>
            </a:r>
          </a:p>
          <a:p>
            <a:pPr marL="514350" indent="-514350">
              <a:buFont typeface="+mj-lt"/>
              <a:buAutoNum type="arabicPeriod"/>
            </a:pPr>
            <a:r>
              <a:rPr lang="en-US" sz="4000" dirty="0" smtClean="0">
                <a:solidFill>
                  <a:schemeClr val="tx1">
                    <a:lumMod val="65000"/>
                    <a:lumOff val="35000"/>
                  </a:schemeClr>
                </a:solidFill>
              </a:rPr>
              <a:t>When?</a:t>
            </a:r>
          </a:p>
          <a:p>
            <a:pPr marL="514350" indent="-514350">
              <a:buFont typeface="+mj-lt"/>
              <a:buAutoNum type="arabicPeriod"/>
            </a:pPr>
            <a:r>
              <a:rPr lang="en-US" sz="4000" dirty="0" smtClean="0">
                <a:solidFill>
                  <a:schemeClr val="tx1">
                    <a:lumMod val="65000"/>
                    <a:lumOff val="35000"/>
                  </a:schemeClr>
                </a:solidFill>
              </a:rPr>
              <a:t>Who?</a:t>
            </a:r>
            <a:endParaRPr lang="en-US" sz="4000" dirty="0">
              <a:solidFill>
                <a:schemeClr val="tx1">
                  <a:lumMod val="65000"/>
                  <a:lumOff val="35000"/>
                </a:schemeClr>
              </a:solidFill>
            </a:endParaRPr>
          </a:p>
        </p:txBody>
      </p:sp>
      <p:sp>
        <p:nvSpPr>
          <p:cNvPr id="5" name="Slide Number Placeholder 4"/>
          <p:cNvSpPr>
            <a:spLocks noGrp="1"/>
          </p:cNvSpPr>
          <p:nvPr>
            <p:ph type="sldNum" sz="quarter" idx="12"/>
          </p:nvPr>
        </p:nvSpPr>
        <p:spPr/>
        <p:txBody>
          <a:bodyPr/>
          <a:lstStyle/>
          <a:p>
            <a:fld id="{172C059E-16DE-4C0D-A377-2C3D2DE09514}" type="slidenum">
              <a:rPr lang="en-US" smtClean="0"/>
              <a:t>28</a:t>
            </a:fld>
            <a:endParaRPr lang="en-US"/>
          </a:p>
        </p:txBody>
      </p:sp>
    </p:spTree>
    <p:extLst>
      <p:ext uri="{BB962C8B-B14F-4D97-AF65-F5344CB8AC3E}">
        <p14:creationId xmlns:p14="http://schemas.microsoft.com/office/powerpoint/2010/main" val="3980036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Proverbs </a:t>
            </a:r>
            <a:r>
              <a:rPr lang="en-US" dirty="0"/>
              <a:t>23:23  </a:t>
            </a:r>
            <a:r>
              <a:rPr lang="en-US" b="1" u="sng" dirty="0"/>
              <a:t>Buy the truth</a:t>
            </a:r>
            <a:r>
              <a:rPr lang="en-US" dirty="0"/>
              <a:t>, and </a:t>
            </a:r>
            <a:r>
              <a:rPr lang="en-US" u="sng" dirty="0"/>
              <a:t>sell it not</a:t>
            </a:r>
            <a:r>
              <a:rPr lang="en-US" dirty="0"/>
              <a:t>; also wisdom, and instruction, and understanding.</a:t>
            </a:r>
          </a:p>
          <a:p>
            <a:pPr lvl="1"/>
            <a:r>
              <a:rPr lang="en-US" dirty="0"/>
              <a:t>Why does the truth </a:t>
            </a:r>
            <a:r>
              <a:rPr lang="en-US" dirty="0" smtClean="0"/>
              <a:t>hurt </a:t>
            </a:r>
            <a:r>
              <a:rPr lang="en-US" b="1" u="sng" dirty="0" smtClean="0"/>
              <a:t>us</a:t>
            </a:r>
            <a:r>
              <a:rPr lang="en-US" dirty="0" smtClean="0"/>
              <a:t>? </a:t>
            </a:r>
            <a:r>
              <a:rPr lang="en-US" dirty="0"/>
              <a:t>(More than it just shows us who we are.)</a:t>
            </a:r>
          </a:p>
          <a:p>
            <a:pPr lvl="1"/>
            <a:r>
              <a:rPr lang="en-US" dirty="0"/>
              <a:t>The truth costs you something valuable.</a:t>
            </a:r>
          </a:p>
          <a:p>
            <a:pPr lvl="1"/>
            <a:r>
              <a:rPr lang="en-US" dirty="0"/>
              <a:t>What should we do in the face of truth? (More than just believe it.)</a:t>
            </a:r>
          </a:p>
          <a:p>
            <a:pPr lvl="1"/>
            <a:r>
              <a:rPr lang="en-US" dirty="0"/>
              <a:t>Not just accept or reject, believe or not believe. Buy it, or sell it</a:t>
            </a:r>
            <a:r>
              <a:rPr lang="en-US" dirty="0" smtClean="0"/>
              <a:t>.</a:t>
            </a:r>
          </a:p>
          <a:p>
            <a:pPr lvl="2"/>
            <a:r>
              <a:rPr lang="en-US" dirty="0" smtClean="0"/>
              <a:t>We’ll also be looking at wisdom, instruction, and understanding.</a:t>
            </a:r>
          </a:p>
          <a:p>
            <a:pPr lvl="1"/>
            <a:r>
              <a:rPr lang="en-US" dirty="0" smtClean="0"/>
              <a:t>How do you buy the truth?</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29</a:t>
            </a:fld>
            <a:endParaRPr lang="en-US"/>
          </a:p>
        </p:txBody>
      </p:sp>
    </p:spTree>
    <p:extLst>
      <p:ext uri="{BB962C8B-B14F-4D97-AF65-F5344CB8AC3E}">
        <p14:creationId xmlns:p14="http://schemas.microsoft.com/office/powerpoint/2010/main" val="22980257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Buying the Truth</a:t>
            </a:r>
          </a:p>
          <a:p>
            <a:r>
              <a:rPr lang="en-US" dirty="0" smtClean="0"/>
              <a:t>Matthew </a:t>
            </a:r>
            <a:r>
              <a:rPr lang="en-US" dirty="0"/>
              <a:t>19:16-22  And, behold, one came and said unto him, Good Master, what good thing shall I do, that I may have eternal life?  17  And he said unto him, Why </a:t>
            </a:r>
            <a:r>
              <a:rPr lang="en-US" dirty="0" err="1"/>
              <a:t>callest</a:t>
            </a:r>
            <a:r>
              <a:rPr lang="en-US" dirty="0"/>
              <a:t> thou me good? there is none good but one, that is, God: but if thou wilt enter into life, keep the commandments.  18  He saith unto him, Which? Jesus said, Thou shalt do no murder, Thou shalt not commit adultery, Thou shalt not steal, Thou shalt not bear false witness,  19  </a:t>
            </a:r>
            <a:r>
              <a:rPr lang="en-US" dirty="0" err="1"/>
              <a:t>Honour</a:t>
            </a:r>
            <a:r>
              <a:rPr lang="en-US" dirty="0"/>
              <a:t> thy father and thy mother: and, Thou shalt love thy </a:t>
            </a:r>
            <a:r>
              <a:rPr lang="en-US" dirty="0" err="1"/>
              <a:t>neighbour</a:t>
            </a:r>
            <a:r>
              <a:rPr lang="en-US" dirty="0"/>
              <a:t> as thyself.  20  The young man saith unto him, All these things have I kept from my youth up: what lack I yet?  21  Jesus said unto him, If thou wilt be perfect, go and </a:t>
            </a:r>
            <a:r>
              <a:rPr lang="en-US" u="sng" dirty="0"/>
              <a:t>sell that thou hast</a:t>
            </a:r>
            <a:r>
              <a:rPr lang="en-US" dirty="0"/>
              <a:t>, and give to the poor, and thou shalt have treasure in heaven: and </a:t>
            </a:r>
            <a:r>
              <a:rPr lang="en-US" u="sng" dirty="0"/>
              <a:t>come and follow me</a:t>
            </a:r>
            <a:r>
              <a:rPr lang="en-US" dirty="0"/>
              <a:t>.  22  But when the young man heard that saying, he went away sorrowful: for he had great possessions.</a:t>
            </a:r>
          </a:p>
          <a:p>
            <a:pPr lvl="1"/>
            <a:r>
              <a:rPr lang="en-US" dirty="0" smtClean="0"/>
              <a:t>If </a:t>
            </a:r>
            <a:r>
              <a:rPr lang="en-US" dirty="0"/>
              <a:t>you want the truth, you are going to have to sell what you have to pay for it.</a:t>
            </a:r>
          </a:p>
        </p:txBody>
      </p:sp>
      <p:sp>
        <p:nvSpPr>
          <p:cNvPr id="3" name="Slide Number Placeholder 2"/>
          <p:cNvSpPr>
            <a:spLocks noGrp="1"/>
          </p:cNvSpPr>
          <p:nvPr>
            <p:ph type="sldNum" sz="quarter" idx="12"/>
          </p:nvPr>
        </p:nvSpPr>
        <p:spPr/>
        <p:txBody>
          <a:bodyPr/>
          <a:lstStyle/>
          <a:p>
            <a:fld id="{172C059E-16DE-4C0D-A377-2C3D2DE09514}" type="slidenum">
              <a:rPr lang="en-US" smtClean="0"/>
              <a:t>30</a:t>
            </a:fld>
            <a:endParaRPr lang="en-US"/>
          </a:p>
        </p:txBody>
      </p:sp>
    </p:spTree>
    <p:extLst>
      <p:ext uri="{BB962C8B-B14F-4D97-AF65-F5344CB8AC3E}">
        <p14:creationId xmlns:p14="http://schemas.microsoft.com/office/powerpoint/2010/main" val="18900113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12:33  </a:t>
            </a:r>
            <a:r>
              <a:rPr lang="en-US" u="sng" dirty="0"/>
              <a:t>Sell that ye have</a:t>
            </a:r>
            <a:r>
              <a:rPr lang="en-US" dirty="0"/>
              <a:t>, and give alms; provide yourselves bags which wax not old, a treasure in the heavens that </a:t>
            </a:r>
            <a:r>
              <a:rPr lang="en-US" dirty="0" err="1"/>
              <a:t>faileth</a:t>
            </a:r>
            <a:r>
              <a:rPr lang="en-US" dirty="0"/>
              <a:t> not, where no thief </a:t>
            </a:r>
            <a:r>
              <a:rPr lang="en-US" dirty="0" err="1"/>
              <a:t>approacheth</a:t>
            </a:r>
            <a:r>
              <a:rPr lang="en-US" dirty="0"/>
              <a:t>, neither moth </a:t>
            </a:r>
            <a:r>
              <a:rPr lang="en-US" dirty="0" err="1"/>
              <a:t>corrupteth</a:t>
            </a:r>
            <a:r>
              <a:rPr lang="en-US" dirty="0" smtClean="0"/>
              <a:t>.</a:t>
            </a:r>
          </a:p>
          <a:p>
            <a:pPr lvl="1"/>
            <a:r>
              <a:rPr lang="en-US" dirty="0" smtClean="0"/>
              <a:t>How do you buy the truth?</a:t>
            </a:r>
            <a:endParaRPr lang="en-US" dirty="0"/>
          </a:p>
          <a:p>
            <a:r>
              <a:rPr lang="en-US" dirty="0"/>
              <a:t>Acts 24:25-26  And as he reasoned of righteousness, temperance, and judgment to come, Felix trembled, and answered, Go thy way for this time; when </a:t>
            </a:r>
            <a:r>
              <a:rPr lang="en-US" u="sng" dirty="0"/>
              <a:t>I have a convenient season</a:t>
            </a:r>
            <a:r>
              <a:rPr lang="en-US" dirty="0"/>
              <a:t>, I will call for thee.  26  </a:t>
            </a:r>
            <a:r>
              <a:rPr lang="en-US" u="sng" dirty="0"/>
              <a:t>He hoped also that </a:t>
            </a:r>
            <a:r>
              <a:rPr lang="en-US" b="1" u="sng" dirty="0"/>
              <a:t>money</a:t>
            </a:r>
            <a:r>
              <a:rPr lang="en-US" u="sng" dirty="0"/>
              <a:t> should have been given him of Paul</a:t>
            </a:r>
            <a:r>
              <a:rPr lang="en-US" dirty="0"/>
              <a:t>, that he might loose him: wherefore he sent for him the oftener, and communed with him.</a:t>
            </a:r>
          </a:p>
          <a:p>
            <a:pPr lvl="1"/>
            <a:r>
              <a:rPr lang="en-US" dirty="0" smtClean="0"/>
              <a:t>The </a:t>
            </a:r>
            <a:r>
              <a:rPr lang="en-US" dirty="0"/>
              <a:t>truth is not convenient. Buying, accepting, believing the truth is not convenient. There is never a “good” time.</a:t>
            </a:r>
          </a:p>
          <a:p>
            <a:pPr lvl="1"/>
            <a:r>
              <a:rPr lang="en-US" dirty="0" smtClean="0"/>
              <a:t>Felix </a:t>
            </a:r>
            <a:r>
              <a:rPr lang="en-US" dirty="0"/>
              <a:t>thought he could get the truth and money.</a:t>
            </a:r>
          </a:p>
          <a:p>
            <a:pPr lvl="1"/>
            <a:r>
              <a:rPr lang="en-US" dirty="0" smtClean="0"/>
              <a:t>Paul </a:t>
            </a:r>
            <a:r>
              <a:rPr lang="en-US" dirty="0"/>
              <a:t>had the truth, Paul had no money</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31</a:t>
            </a:fld>
            <a:endParaRPr lang="en-US"/>
          </a:p>
        </p:txBody>
      </p:sp>
    </p:spTree>
    <p:extLst>
      <p:ext uri="{BB962C8B-B14F-4D97-AF65-F5344CB8AC3E}">
        <p14:creationId xmlns:p14="http://schemas.microsoft.com/office/powerpoint/2010/main" val="14919428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3:6  Then Peter said, </a:t>
            </a:r>
            <a:r>
              <a:rPr lang="en-US" b="1" u="sng" dirty="0"/>
              <a:t>Silver and gold have I none</a:t>
            </a:r>
            <a:r>
              <a:rPr lang="en-US" dirty="0"/>
              <a:t>; but such as I have give I thee: In the name of Jesus Christ of Nazareth rise up and walk.</a:t>
            </a:r>
          </a:p>
          <a:p>
            <a:pPr lvl="1"/>
            <a:r>
              <a:rPr lang="en-US" dirty="0"/>
              <a:t>God is not giving you the truth and money</a:t>
            </a:r>
            <a:r>
              <a:rPr lang="en-US" dirty="0" smtClean="0"/>
              <a:t>.</a:t>
            </a:r>
            <a:endParaRPr lang="en-US" dirty="0"/>
          </a:p>
          <a:p>
            <a:pPr lvl="1"/>
            <a:r>
              <a:rPr lang="en-US" dirty="0"/>
              <a:t>Money and the truth are at war with </a:t>
            </a:r>
            <a:r>
              <a:rPr lang="en-US" dirty="0" err="1"/>
              <a:t>eachother</a:t>
            </a:r>
            <a:r>
              <a:rPr lang="en-US" dirty="0"/>
              <a:t>. The more money, the less truth</a:t>
            </a:r>
            <a:r>
              <a:rPr lang="en-US" dirty="0" smtClean="0"/>
              <a:t>.</a:t>
            </a:r>
          </a:p>
          <a:p>
            <a:pPr lvl="1"/>
            <a:r>
              <a:rPr lang="en-US" dirty="0" smtClean="0"/>
              <a:t>Peter had NONE.</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32</a:t>
            </a:fld>
            <a:endParaRPr lang="en-US"/>
          </a:p>
        </p:txBody>
      </p:sp>
    </p:spTree>
    <p:extLst>
      <p:ext uri="{BB962C8B-B14F-4D97-AF65-F5344CB8AC3E}">
        <p14:creationId xmlns:p14="http://schemas.microsoft.com/office/powerpoint/2010/main" val="6355906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What is the </a:t>
            </a:r>
            <a:r>
              <a:rPr lang="en-US" b="1" u="sng" dirty="0" smtClean="0">
                <a:solidFill>
                  <a:schemeClr val="tx1">
                    <a:lumMod val="65000"/>
                    <a:lumOff val="35000"/>
                  </a:schemeClr>
                </a:solidFill>
              </a:rPr>
              <a:t>price of truth?</a:t>
            </a:r>
            <a:endParaRPr lang="en-US" dirty="0">
              <a:solidFill>
                <a:schemeClr val="tx1">
                  <a:lumMod val="65000"/>
                  <a:lumOff val="35000"/>
                </a:schemeClr>
              </a:solidFill>
            </a:endParaRPr>
          </a:p>
          <a:p>
            <a:r>
              <a:rPr lang="en-US" dirty="0"/>
              <a:t>Proverbs 8:10-11  </a:t>
            </a:r>
            <a:r>
              <a:rPr lang="en-US" u="sng" dirty="0"/>
              <a:t>Receive my instruction, and not silver</a:t>
            </a:r>
            <a:r>
              <a:rPr lang="en-US" dirty="0"/>
              <a:t>; and </a:t>
            </a:r>
            <a:r>
              <a:rPr lang="en-US" u="sng" dirty="0"/>
              <a:t>knowledge rather than choice gold</a:t>
            </a:r>
            <a:r>
              <a:rPr lang="en-US" dirty="0"/>
              <a:t>.  11  For </a:t>
            </a:r>
            <a:r>
              <a:rPr lang="en-US" u="sng" dirty="0"/>
              <a:t>wisdom is better than rubies</a:t>
            </a:r>
            <a:r>
              <a:rPr lang="en-US" dirty="0"/>
              <a:t>; and all the things that may be desired are not to be compared to it.</a:t>
            </a:r>
          </a:p>
          <a:p>
            <a:pPr lvl="1"/>
            <a:r>
              <a:rPr lang="en-US" dirty="0" smtClean="0"/>
              <a:t>Because </a:t>
            </a:r>
            <a:r>
              <a:rPr lang="en-US" dirty="0"/>
              <a:t>you will almost definitely have to choose between them.</a:t>
            </a:r>
          </a:p>
          <a:p>
            <a:r>
              <a:rPr lang="en-US" dirty="0"/>
              <a:t>Jeremiah </a:t>
            </a:r>
            <a:r>
              <a:rPr lang="en-US" dirty="0" smtClean="0"/>
              <a:t>9:3,5  </a:t>
            </a:r>
            <a:r>
              <a:rPr lang="en-US" dirty="0"/>
              <a:t>And they bend their tongues like their bow for lies: but they are not </a:t>
            </a:r>
            <a:r>
              <a:rPr lang="en-US" u="sng" dirty="0"/>
              <a:t>valiant for the truth</a:t>
            </a:r>
            <a:r>
              <a:rPr lang="en-US" dirty="0"/>
              <a:t> upon the earth; for they proceed from evil to evil, and they know not me, saith the </a:t>
            </a:r>
            <a:r>
              <a:rPr lang="en-US" dirty="0" smtClean="0"/>
              <a:t>LORD. … 5  </a:t>
            </a:r>
            <a:r>
              <a:rPr lang="en-US" dirty="0"/>
              <a:t>And they will deceive every one his </a:t>
            </a:r>
            <a:r>
              <a:rPr lang="en-US" dirty="0" err="1"/>
              <a:t>neighbour</a:t>
            </a:r>
            <a:r>
              <a:rPr lang="en-US" dirty="0"/>
              <a:t>, and </a:t>
            </a:r>
            <a:r>
              <a:rPr lang="en-US" u="sng" dirty="0"/>
              <a:t>will not speak the truth</a:t>
            </a:r>
            <a:r>
              <a:rPr lang="en-US" dirty="0"/>
              <a:t>: they have </a:t>
            </a:r>
            <a:r>
              <a:rPr lang="en-US" u="sng" dirty="0"/>
              <a:t>taught their tongue</a:t>
            </a:r>
            <a:r>
              <a:rPr lang="en-US" dirty="0"/>
              <a:t> to speak lies, and </a:t>
            </a:r>
            <a:r>
              <a:rPr lang="en-US" u="sng" dirty="0"/>
              <a:t>weary themselves</a:t>
            </a:r>
            <a:r>
              <a:rPr lang="en-US" dirty="0"/>
              <a:t> to commit iniquity.</a:t>
            </a:r>
          </a:p>
          <a:p>
            <a:pPr lvl="1"/>
            <a:r>
              <a:rPr lang="en-US" dirty="0" smtClean="0"/>
              <a:t>It </a:t>
            </a:r>
            <a:r>
              <a:rPr lang="en-US" dirty="0"/>
              <a:t>will probably wear you out. It may cost you time and work.</a:t>
            </a:r>
          </a:p>
          <a:p>
            <a:pPr lvl="1"/>
            <a:r>
              <a:rPr lang="en-US" dirty="0" smtClean="0"/>
              <a:t>Weary </a:t>
            </a:r>
            <a:r>
              <a:rPr lang="en-US" dirty="0"/>
              <a:t>yourself to commit righteousness, teach your </a:t>
            </a:r>
            <a:r>
              <a:rPr lang="en-US" dirty="0" smtClean="0"/>
              <a:t>tongue </a:t>
            </a:r>
            <a:r>
              <a:rPr lang="en-US" dirty="0"/>
              <a:t>to speak truth</a:t>
            </a:r>
            <a:r>
              <a:rPr lang="en-US" dirty="0" smtClean="0"/>
              <a:t>. </a:t>
            </a:r>
          </a:p>
          <a:p>
            <a:pPr lvl="1"/>
            <a:r>
              <a:rPr lang="en-US" dirty="0" smtClean="0"/>
              <a:t>Be valiant for the truth.</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33</a:t>
            </a:fld>
            <a:endParaRPr lang="en-US"/>
          </a:p>
        </p:txBody>
      </p:sp>
    </p:spTree>
    <p:extLst>
      <p:ext uri="{BB962C8B-B14F-4D97-AF65-F5344CB8AC3E}">
        <p14:creationId xmlns:p14="http://schemas.microsoft.com/office/powerpoint/2010/main" val="16775791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Timothy 2:15  </a:t>
            </a:r>
            <a:r>
              <a:rPr lang="en-US" b="1" u="sng" dirty="0"/>
              <a:t>Study</a:t>
            </a:r>
            <a:r>
              <a:rPr lang="en-US" dirty="0"/>
              <a:t> to shew thyself approved unto God, a </a:t>
            </a:r>
            <a:r>
              <a:rPr lang="en-US" b="1" u="sng" dirty="0"/>
              <a:t>work</a:t>
            </a:r>
            <a:r>
              <a:rPr lang="en-US" dirty="0"/>
              <a:t>man that needeth not to be ashamed, rightly dividing the word of truth.</a:t>
            </a:r>
          </a:p>
          <a:p>
            <a:pPr lvl="1"/>
            <a:r>
              <a:rPr lang="en-US" dirty="0" smtClean="0"/>
              <a:t>Research </a:t>
            </a:r>
            <a:r>
              <a:rPr lang="en-US" dirty="0"/>
              <a:t>is the most important part of any </a:t>
            </a:r>
            <a:r>
              <a:rPr lang="en-US" dirty="0" smtClean="0"/>
              <a:t>war. </a:t>
            </a:r>
            <a:r>
              <a:rPr lang="en-US" dirty="0"/>
              <a:t>Lawyers, detectives, negotiators, </a:t>
            </a:r>
            <a:r>
              <a:rPr lang="en-US" dirty="0" smtClean="0"/>
              <a:t>sporting </a:t>
            </a:r>
            <a:r>
              <a:rPr lang="en-US" dirty="0"/>
              <a:t>coaches. You need to study your craft or you will be ashamed when you go to do your job.</a:t>
            </a:r>
          </a:p>
          <a:p>
            <a:pPr lvl="1"/>
            <a:r>
              <a:rPr lang="en-US" dirty="0" smtClean="0"/>
              <a:t>You </a:t>
            </a:r>
            <a:r>
              <a:rPr lang="en-US" dirty="0"/>
              <a:t>have to do your homework to find the truth. </a:t>
            </a:r>
            <a:endParaRPr lang="en-US" dirty="0" smtClean="0"/>
          </a:p>
          <a:p>
            <a:pPr lvl="1"/>
            <a:r>
              <a:rPr lang="en-US" dirty="0" smtClean="0"/>
              <a:t>It </a:t>
            </a:r>
            <a:r>
              <a:rPr lang="en-US" dirty="0"/>
              <a:t>takes work, effort. You have to pay for it.</a:t>
            </a:r>
          </a:p>
          <a:p>
            <a:pPr lvl="1"/>
            <a:r>
              <a:rPr lang="en-US" dirty="0"/>
              <a:t>The truth may cost you Time. Studying a truth will cost you time. </a:t>
            </a:r>
            <a:endParaRPr lang="en-US" dirty="0" smtClean="0"/>
          </a:p>
          <a:p>
            <a:pPr lvl="2"/>
            <a:r>
              <a:rPr lang="en-US" dirty="0" smtClean="0"/>
              <a:t>Selling </a:t>
            </a:r>
            <a:r>
              <a:rPr lang="en-US" dirty="0"/>
              <a:t>it grants you time.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34</a:t>
            </a:fld>
            <a:endParaRPr lang="en-US"/>
          </a:p>
        </p:txBody>
      </p:sp>
    </p:spTree>
    <p:extLst>
      <p:ext uri="{BB962C8B-B14F-4D97-AF65-F5344CB8AC3E}">
        <p14:creationId xmlns:p14="http://schemas.microsoft.com/office/powerpoint/2010/main" val="10611881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10:37  He that </a:t>
            </a:r>
            <a:r>
              <a:rPr lang="en-US" dirty="0" err="1"/>
              <a:t>loveth</a:t>
            </a:r>
            <a:r>
              <a:rPr lang="en-US" dirty="0"/>
              <a:t> </a:t>
            </a:r>
            <a:r>
              <a:rPr lang="en-US" u="sng" dirty="0"/>
              <a:t>father or mother</a:t>
            </a:r>
            <a:r>
              <a:rPr lang="en-US" dirty="0"/>
              <a:t> more than me is not worthy of me: and he that </a:t>
            </a:r>
            <a:r>
              <a:rPr lang="en-US" dirty="0" err="1"/>
              <a:t>loveth</a:t>
            </a:r>
            <a:r>
              <a:rPr lang="en-US" dirty="0"/>
              <a:t> </a:t>
            </a:r>
            <a:r>
              <a:rPr lang="en-US" u="sng" dirty="0"/>
              <a:t>son or daughter</a:t>
            </a:r>
            <a:r>
              <a:rPr lang="en-US" dirty="0"/>
              <a:t> more than me is not worthy of me.  </a:t>
            </a:r>
          </a:p>
          <a:p>
            <a:pPr lvl="1"/>
            <a:r>
              <a:rPr lang="en-US" dirty="0"/>
              <a:t>Believing and taking a stand on the truth may cost you your job, or your family, or friends. </a:t>
            </a:r>
            <a:endParaRPr lang="en-US" dirty="0" smtClean="0"/>
          </a:p>
          <a:p>
            <a:r>
              <a:rPr lang="en-US" dirty="0" smtClean="0"/>
              <a:t>Luke </a:t>
            </a:r>
            <a:r>
              <a:rPr lang="en-US" dirty="0"/>
              <a:t>14:26  If any man come to me, and hate not </a:t>
            </a:r>
            <a:r>
              <a:rPr lang="en-US" u="sng" dirty="0"/>
              <a:t>his father, and mother, and wife, and children, and brethren, and sisters</a:t>
            </a:r>
            <a:r>
              <a:rPr lang="en-US" dirty="0"/>
              <a:t>, yea, and </a:t>
            </a:r>
            <a:r>
              <a:rPr lang="en-US" u="sng" dirty="0"/>
              <a:t>his own life</a:t>
            </a:r>
            <a:r>
              <a:rPr lang="en-US" dirty="0"/>
              <a:t> also, he cannot be my disciple</a:t>
            </a:r>
            <a:r>
              <a:rPr lang="en-US" dirty="0" smtClean="0"/>
              <a:t>.</a:t>
            </a:r>
          </a:p>
          <a:p>
            <a:pPr lvl="1"/>
            <a:r>
              <a:rPr lang="en-US" dirty="0" smtClean="0"/>
              <a:t>Family, and your own life.</a:t>
            </a:r>
          </a:p>
          <a:p>
            <a:pPr lvl="1"/>
            <a:r>
              <a:rPr lang="en-US" dirty="0" smtClean="0"/>
              <a:t>The truth may very well cost you ALL that you have.</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35</a:t>
            </a:fld>
            <a:endParaRPr lang="en-US"/>
          </a:p>
        </p:txBody>
      </p:sp>
    </p:spTree>
    <p:extLst>
      <p:ext uri="{BB962C8B-B14F-4D97-AF65-F5344CB8AC3E}">
        <p14:creationId xmlns:p14="http://schemas.microsoft.com/office/powerpoint/2010/main" val="26289191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13:44  Again, the kingdom of heaven is like unto treasure hid in a field; the which when a man hath found, he </a:t>
            </a:r>
            <a:r>
              <a:rPr lang="en-US" dirty="0" err="1"/>
              <a:t>hideth</a:t>
            </a:r>
            <a:r>
              <a:rPr lang="en-US" dirty="0"/>
              <a:t>, and for joy thereof </a:t>
            </a:r>
            <a:r>
              <a:rPr lang="en-US" dirty="0" err="1"/>
              <a:t>goeth</a:t>
            </a:r>
            <a:r>
              <a:rPr lang="en-US" dirty="0"/>
              <a:t> and </a:t>
            </a:r>
            <a:r>
              <a:rPr lang="en-US" u="sng" dirty="0" err="1"/>
              <a:t>selleth</a:t>
            </a:r>
            <a:r>
              <a:rPr lang="en-US" u="sng" dirty="0"/>
              <a:t> all that he hath, and </a:t>
            </a:r>
            <a:r>
              <a:rPr lang="en-US" u="sng" dirty="0" err="1"/>
              <a:t>buyeth</a:t>
            </a:r>
            <a:r>
              <a:rPr lang="en-US" u="sng" dirty="0"/>
              <a:t> that field</a:t>
            </a:r>
            <a:r>
              <a:rPr lang="en-US" dirty="0"/>
              <a:t>.  </a:t>
            </a:r>
          </a:p>
          <a:p>
            <a:r>
              <a:rPr lang="en-US" dirty="0"/>
              <a:t>Matthew 13:45-46  Again, the kingdom of heaven is like unto a merchant man, seeking goodly pearls:  46  Who, when he had found one pearl of great price, </a:t>
            </a:r>
            <a:r>
              <a:rPr lang="en-US" u="sng" dirty="0"/>
              <a:t>went and sold all that he had, and bought it</a:t>
            </a:r>
            <a:r>
              <a:rPr lang="en-US" dirty="0"/>
              <a:t>.</a:t>
            </a:r>
          </a:p>
          <a:p>
            <a:pPr lvl="1"/>
            <a:r>
              <a:rPr lang="en-US" dirty="0" smtClean="0"/>
              <a:t>He </a:t>
            </a:r>
            <a:r>
              <a:rPr lang="en-US" dirty="0"/>
              <a:t>hides it. Stop right </a:t>
            </a:r>
            <a:r>
              <a:rPr lang="en-US" dirty="0" smtClean="0"/>
              <a:t>there! Freeze! </a:t>
            </a:r>
            <a:r>
              <a:rPr lang="en-US" dirty="0"/>
              <a:t>don’t let anyone take this from me!</a:t>
            </a:r>
          </a:p>
          <a:p>
            <a:pPr lvl="1"/>
            <a:r>
              <a:rPr lang="en-US" dirty="0" smtClean="0"/>
              <a:t>I’m </a:t>
            </a:r>
            <a:r>
              <a:rPr lang="en-US" dirty="0"/>
              <a:t>going to do whatever I can, sell everything I have to acquire this.</a:t>
            </a:r>
          </a:p>
          <a:p>
            <a:pPr lvl="1"/>
            <a:r>
              <a:rPr lang="en-US" dirty="0" smtClean="0"/>
              <a:t>Why</a:t>
            </a:r>
            <a:r>
              <a:rPr lang="en-US" dirty="0"/>
              <a:t>? Because it is more valuable than everything I have.</a:t>
            </a:r>
          </a:p>
          <a:p>
            <a:pPr lvl="1"/>
            <a:r>
              <a:rPr lang="en-US" dirty="0"/>
              <a:t>What </a:t>
            </a:r>
            <a:r>
              <a:rPr lang="en-US" dirty="0" smtClean="0"/>
              <a:t>would </a:t>
            </a:r>
            <a:r>
              <a:rPr lang="en-US" dirty="0"/>
              <a:t>you give me in exchange for a diamond worth </a:t>
            </a:r>
            <a:r>
              <a:rPr lang="en-US" dirty="0" smtClean="0"/>
              <a:t>$100million? </a:t>
            </a:r>
          </a:p>
          <a:p>
            <a:pPr lvl="1"/>
            <a:r>
              <a:rPr lang="en-US" dirty="0" smtClean="0"/>
              <a:t>Even </a:t>
            </a:r>
            <a:r>
              <a:rPr lang="en-US" dirty="0"/>
              <a:t>if you had to sit on it for a whole year. Its an investment.</a:t>
            </a:r>
          </a:p>
          <a:p>
            <a:pPr lvl="1"/>
            <a:r>
              <a:rPr lang="en-US" dirty="0"/>
              <a:t>The kingdom of heaven is like this, why? You’ll have to sacrifice your ability to buy and sell.</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36</a:t>
            </a:fld>
            <a:endParaRPr lang="en-US"/>
          </a:p>
        </p:txBody>
      </p:sp>
    </p:spTree>
    <p:extLst>
      <p:ext uri="{BB962C8B-B14F-4D97-AF65-F5344CB8AC3E}">
        <p14:creationId xmlns:p14="http://schemas.microsoft.com/office/powerpoint/2010/main" val="9923277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14:25-33  And </a:t>
            </a:r>
            <a:r>
              <a:rPr lang="en-US" u="sng" dirty="0"/>
              <a:t>there went great multitudes with him</a:t>
            </a:r>
            <a:r>
              <a:rPr lang="en-US" dirty="0"/>
              <a:t>: and he turned, and said unto them,  26  If any man come to me, and hate not his father, and mother, and wife, and children, and brethren, and sisters, yea, and his own life also, he cannot be my disciple.  27  And whosoever doth not </a:t>
            </a:r>
            <a:r>
              <a:rPr lang="en-US" u="sng" dirty="0"/>
              <a:t>bear his cross</a:t>
            </a:r>
            <a:r>
              <a:rPr lang="en-US" dirty="0"/>
              <a:t>, and come after me, cannot be my disciple.  28  For which of you, intending to build a tower, </a:t>
            </a:r>
            <a:r>
              <a:rPr lang="en-US" dirty="0" err="1"/>
              <a:t>sitteth</a:t>
            </a:r>
            <a:r>
              <a:rPr lang="en-US" dirty="0"/>
              <a:t> not down first, and </a:t>
            </a:r>
            <a:r>
              <a:rPr lang="en-US" dirty="0" err="1"/>
              <a:t>counteth</a:t>
            </a:r>
            <a:r>
              <a:rPr lang="en-US" dirty="0"/>
              <a:t> the cost, whether he have sufficient to finish it?  29  Lest haply, after he hath laid the foundation, and is not able to finish it, all that behold it begin to mock him,  30  Saying, This man began to build, and was not able to finish.  31  Or what king, going to make war against another king, </a:t>
            </a:r>
            <a:r>
              <a:rPr lang="en-US" dirty="0" err="1"/>
              <a:t>sitteth</a:t>
            </a:r>
            <a:r>
              <a:rPr lang="en-US" dirty="0"/>
              <a:t> not down first, and </a:t>
            </a:r>
            <a:r>
              <a:rPr lang="en-US" dirty="0" err="1"/>
              <a:t>consulteth</a:t>
            </a:r>
            <a:r>
              <a:rPr lang="en-US" dirty="0"/>
              <a:t> whether he be able with ten thousand to meet him that cometh against him with twenty thousand?  32  Or else, while the other is yet a great way off, he </a:t>
            </a:r>
            <a:r>
              <a:rPr lang="en-US" dirty="0" err="1"/>
              <a:t>sendeth</a:t>
            </a:r>
            <a:r>
              <a:rPr lang="en-US" dirty="0"/>
              <a:t> an </a:t>
            </a:r>
            <a:r>
              <a:rPr lang="en-US" dirty="0" err="1"/>
              <a:t>ambassage</a:t>
            </a:r>
            <a:r>
              <a:rPr lang="en-US" dirty="0"/>
              <a:t>, and </a:t>
            </a:r>
            <a:r>
              <a:rPr lang="en-US" dirty="0" err="1"/>
              <a:t>desireth</a:t>
            </a:r>
            <a:r>
              <a:rPr lang="en-US" dirty="0"/>
              <a:t> conditions of peace.  33  So likewise, whosoever he be of you that </a:t>
            </a:r>
            <a:r>
              <a:rPr lang="en-US" dirty="0" err="1"/>
              <a:t>forsaketh</a:t>
            </a:r>
            <a:r>
              <a:rPr lang="en-US" dirty="0"/>
              <a:t> not </a:t>
            </a:r>
            <a:r>
              <a:rPr lang="en-US" b="1" u="sng" dirty="0"/>
              <a:t>all that he hath</a:t>
            </a:r>
            <a:r>
              <a:rPr lang="en-US" dirty="0"/>
              <a:t>, </a:t>
            </a:r>
            <a:r>
              <a:rPr lang="en-US" u="sng" dirty="0"/>
              <a:t>he cannot be my disciple</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37</a:t>
            </a:fld>
            <a:endParaRPr lang="en-US"/>
          </a:p>
        </p:txBody>
      </p:sp>
    </p:spTree>
    <p:extLst>
      <p:ext uri="{BB962C8B-B14F-4D97-AF65-F5344CB8AC3E}">
        <p14:creationId xmlns:p14="http://schemas.microsoft.com/office/powerpoint/2010/main" val="5837653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Luke 14:33  </a:t>
            </a:r>
            <a:r>
              <a:rPr lang="en-US" dirty="0"/>
              <a:t>So likewise, whosoever he be of you that </a:t>
            </a:r>
            <a:r>
              <a:rPr lang="en-US" b="1" u="sng" dirty="0" err="1"/>
              <a:t>forsaketh</a:t>
            </a:r>
            <a:r>
              <a:rPr lang="en-US" dirty="0"/>
              <a:t> not </a:t>
            </a:r>
            <a:r>
              <a:rPr lang="en-US" b="1" u="sng" dirty="0"/>
              <a:t>all that he hath</a:t>
            </a:r>
            <a:r>
              <a:rPr lang="en-US" dirty="0"/>
              <a:t>, </a:t>
            </a:r>
            <a:r>
              <a:rPr lang="en-US" u="sng" dirty="0"/>
              <a:t>he cannot be my disciple</a:t>
            </a:r>
            <a:r>
              <a:rPr lang="en-US" dirty="0"/>
              <a:t>.</a:t>
            </a:r>
          </a:p>
          <a:p>
            <a:pPr lvl="1"/>
            <a:r>
              <a:rPr lang="en-US" dirty="0" smtClean="0"/>
              <a:t>Bob </a:t>
            </a:r>
            <a:r>
              <a:rPr lang="en-US" dirty="0"/>
              <a:t>Jones will tell you that you need to save up before you buy a car. You better be able to afford it.</a:t>
            </a:r>
          </a:p>
          <a:p>
            <a:pPr lvl="1"/>
            <a:r>
              <a:rPr lang="en-US" dirty="0" smtClean="0"/>
              <a:t>Jesus </a:t>
            </a:r>
            <a:r>
              <a:rPr lang="en-US" dirty="0"/>
              <a:t>is </a:t>
            </a:r>
            <a:r>
              <a:rPr lang="en-US" dirty="0" smtClean="0"/>
              <a:t>teaching </a:t>
            </a:r>
            <a:r>
              <a:rPr lang="en-US" dirty="0"/>
              <a:t>is that there is a cost for following him.</a:t>
            </a:r>
          </a:p>
          <a:p>
            <a:pPr lvl="1"/>
            <a:r>
              <a:rPr lang="en-US" dirty="0"/>
              <a:t>You better count the cost before you commit.</a:t>
            </a:r>
          </a:p>
          <a:p>
            <a:pPr lvl="1"/>
            <a:r>
              <a:rPr lang="en-US" dirty="0" smtClean="0"/>
              <a:t>You’re </a:t>
            </a:r>
            <a:r>
              <a:rPr lang="en-US" dirty="0"/>
              <a:t>going to have to forsake all that you have and bear your cross. </a:t>
            </a:r>
          </a:p>
          <a:p>
            <a:pPr lvl="1"/>
            <a:r>
              <a:rPr lang="en-US" dirty="0"/>
              <a:t>What does bear the cross mean? </a:t>
            </a:r>
            <a:endParaRPr lang="en-US" dirty="0" smtClean="0"/>
          </a:p>
          <a:p>
            <a:pPr lvl="2"/>
            <a:r>
              <a:rPr lang="en-US" dirty="0" smtClean="0"/>
              <a:t>Carry </a:t>
            </a:r>
            <a:r>
              <a:rPr lang="en-US" dirty="0"/>
              <a:t>around your death </a:t>
            </a:r>
            <a:r>
              <a:rPr lang="en-US" dirty="0" smtClean="0"/>
              <a:t>sentence. “die daily”, 1Cor 15:31, Rom 8:36, 2Cor 4:10-11</a:t>
            </a:r>
            <a:r>
              <a:rPr lang="en-US" dirty="0"/>
              <a:t>,</a:t>
            </a:r>
          </a:p>
          <a:p>
            <a:pPr lvl="2"/>
            <a:r>
              <a:rPr lang="en-US" dirty="0"/>
              <a:t>Suffer and struggle all the way to your death</a:t>
            </a:r>
            <a:r>
              <a:rPr lang="en-US" dirty="0" smtClean="0"/>
              <a:t>.</a:t>
            </a:r>
          </a:p>
          <a:p>
            <a:r>
              <a:rPr lang="en-US" dirty="0"/>
              <a:t>Luke 12:33  </a:t>
            </a:r>
            <a:r>
              <a:rPr lang="en-US" u="sng" dirty="0"/>
              <a:t>Sell that ye have</a:t>
            </a:r>
            <a:r>
              <a:rPr lang="en-US" dirty="0"/>
              <a:t>, and give alms; provide yourselves bags which wax not old, a treasure in the heavens that </a:t>
            </a:r>
            <a:r>
              <a:rPr lang="en-US" dirty="0" err="1"/>
              <a:t>faileth</a:t>
            </a:r>
            <a:r>
              <a:rPr lang="en-US" dirty="0"/>
              <a:t> not, where no thief </a:t>
            </a:r>
            <a:r>
              <a:rPr lang="en-US" dirty="0" err="1"/>
              <a:t>approacheth</a:t>
            </a:r>
            <a:r>
              <a:rPr lang="en-US" dirty="0"/>
              <a:t>, neither moth </a:t>
            </a:r>
            <a:r>
              <a:rPr lang="en-US" dirty="0" err="1"/>
              <a:t>corrupteth</a:t>
            </a:r>
            <a:r>
              <a:rPr lang="en-US" dirty="0"/>
              <a:t>.</a:t>
            </a:r>
          </a:p>
          <a:p>
            <a:pPr lvl="1"/>
            <a:r>
              <a:rPr lang="en-US" dirty="0" smtClean="0"/>
              <a:t>This </a:t>
            </a:r>
            <a:r>
              <a:rPr lang="en-US" dirty="0"/>
              <a:t>was said to whom? The disciples.</a:t>
            </a:r>
          </a:p>
          <a:p>
            <a:pPr lvl="1"/>
            <a:r>
              <a:rPr lang="en-US" dirty="0" smtClean="0"/>
              <a:t>If </a:t>
            </a:r>
            <a:r>
              <a:rPr lang="en-US" dirty="0"/>
              <a:t>you want eternal riches.</a:t>
            </a:r>
          </a:p>
          <a:p>
            <a:pPr lvl="1"/>
            <a:r>
              <a:rPr lang="en-US" dirty="0" smtClean="0"/>
              <a:t>You </a:t>
            </a:r>
            <a:r>
              <a:rPr lang="en-US" dirty="0"/>
              <a:t>can’t be rich here and rich in Heaven. (Lazarus and the rich man)</a:t>
            </a:r>
          </a:p>
          <a:p>
            <a:pPr lvl="1"/>
            <a:r>
              <a:rPr lang="en-US" dirty="0" smtClean="0"/>
              <a:t>You </a:t>
            </a:r>
            <a:r>
              <a:rPr lang="en-US" dirty="0"/>
              <a:t>can’t have gold and the truth. You’re going to have to trade it in</a:t>
            </a:r>
            <a:r>
              <a:rPr lang="en-US" dirty="0" smtClean="0"/>
              <a:t>.</a:t>
            </a:r>
          </a:p>
          <a:p>
            <a:pPr lvl="1"/>
            <a:r>
              <a:rPr lang="en-US" dirty="0" smtClean="0"/>
              <a:t>“kingdom </a:t>
            </a:r>
            <a:r>
              <a:rPr lang="en-US" dirty="0"/>
              <a:t>of heaven is like unto treasure hid in a </a:t>
            </a:r>
            <a:r>
              <a:rPr lang="en-US" dirty="0" smtClean="0"/>
              <a:t>field”</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38</a:t>
            </a:fld>
            <a:endParaRPr lang="en-US"/>
          </a:p>
        </p:txBody>
      </p:sp>
    </p:spTree>
    <p:extLst>
      <p:ext uri="{BB962C8B-B14F-4D97-AF65-F5344CB8AC3E}">
        <p14:creationId xmlns:p14="http://schemas.microsoft.com/office/powerpoint/2010/main" val="407710107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Selling the Truth</a:t>
            </a:r>
            <a:endParaRPr lang="en-US" dirty="0">
              <a:solidFill>
                <a:schemeClr val="tx1">
                  <a:lumMod val="65000"/>
                  <a:lumOff val="35000"/>
                </a:schemeClr>
              </a:solidFill>
            </a:endParaRPr>
          </a:p>
          <a:p>
            <a:r>
              <a:rPr lang="en-US" dirty="0"/>
              <a:t>Proverbs 23:23  </a:t>
            </a:r>
            <a:r>
              <a:rPr lang="en-US" u="sng" dirty="0"/>
              <a:t>Buy the truth</a:t>
            </a:r>
            <a:r>
              <a:rPr lang="en-US" dirty="0"/>
              <a:t>, and </a:t>
            </a:r>
            <a:r>
              <a:rPr lang="en-US" b="1" u="sng" dirty="0"/>
              <a:t>sell it not</a:t>
            </a:r>
            <a:r>
              <a:rPr lang="en-US" dirty="0"/>
              <a:t>; also wisdom, and instruction, and understanding.</a:t>
            </a:r>
          </a:p>
          <a:p>
            <a:r>
              <a:rPr lang="en-US" dirty="0"/>
              <a:t>John </a:t>
            </a:r>
            <a:r>
              <a:rPr lang="en-US" dirty="0" smtClean="0"/>
              <a:t>18:37-38  </a:t>
            </a:r>
            <a:r>
              <a:rPr lang="en-US" dirty="0"/>
              <a:t>Pilate therefore said unto him, Art thou a king then? Jesus answered, Thou </a:t>
            </a:r>
            <a:r>
              <a:rPr lang="en-US" dirty="0" err="1"/>
              <a:t>sayest</a:t>
            </a:r>
            <a:r>
              <a:rPr lang="en-US" dirty="0"/>
              <a:t> that I am a king. To this end was I born, and for this cause came I into the world, that </a:t>
            </a:r>
            <a:r>
              <a:rPr lang="en-US" u="sng" dirty="0"/>
              <a:t>I should bear witness unto the truth</a:t>
            </a:r>
            <a:r>
              <a:rPr lang="en-US" dirty="0"/>
              <a:t>. Every one that is of the truth </a:t>
            </a:r>
            <a:r>
              <a:rPr lang="en-US" dirty="0" err="1"/>
              <a:t>heareth</a:t>
            </a:r>
            <a:r>
              <a:rPr lang="en-US" dirty="0"/>
              <a:t> </a:t>
            </a:r>
            <a:r>
              <a:rPr lang="en-US" u="sng" dirty="0"/>
              <a:t>my voice</a:t>
            </a:r>
            <a:r>
              <a:rPr lang="en-US" dirty="0"/>
              <a:t>.  38  Pilate saith unto him, </a:t>
            </a:r>
            <a:r>
              <a:rPr lang="en-US" u="sng" dirty="0"/>
              <a:t>What is truth? </a:t>
            </a:r>
          </a:p>
          <a:p>
            <a:pPr lvl="1"/>
            <a:r>
              <a:rPr lang="en-US" dirty="0"/>
              <a:t>We act like we want the truth. But what do we do instead? </a:t>
            </a:r>
          </a:p>
          <a:p>
            <a:pPr lvl="1"/>
            <a:r>
              <a:rPr lang="en-US" dirty="0"/>
              <a:t>When it comes into our possession, and its inconvenient, we sell it.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39</a:t>
            </a:fld>
            <a:endParaRPr lang="en-US"/>
          </a:p>
        </p:txBody>
      </p:sp>
    </p:spTree>
    <p:extLst>
      <p:ext uri="{BB962C8B-B14F-4D97-AF65-F5344CB8AC3E}">
        <p14:creationId xmlns:p14="http://schemas.microsoft.com/office/powerpoint/2010/main" val="29039617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a:t>
            </a:r>
            <a:r>
              <a:rPr lang="en-US" dirty="0" smtClean="0"/>
              <a:t>18:38-40 And </a:t>
            </a:r>
            <a:r>
              <a:rPr lang="en-US" dirty="0"/>
              <a:t>when he had said this, he went out again unto the Jews, and saith unto them, I find in him no fault at all.  39  But ye have a custom, that I should release unto you one at the </a:t>
            </a:r>
            <a:r>
              <a:rPr lang="en-US" dirty="0" err="1"/>
              <a:t>passover</a:t>
            </a:r>
            <a:r>
              <a:rPr lang="en-US" dirty="0"/>
              <a:t>: will ye therefore that I release unto you the King of the Jews?  40  Then cried they all again, saying, </a:t>
            </a:r>
            <a:r>
              <a:rPr lang="en-US" b="1" u="sng" dirty="0"/>
              <a:t>Not this man, but</a:t>
            </a:r>
            <a:r>
              <a:rPr lang="en-US" dirty="0"/>
              <a:t> Barabbas. Now Barabbas was </a:t>
            </a:r>
            <a:r>
              <a:rPr lang="en-US" b="1" u="sng" dirty="0"/>
              <a:t>a robber</a:t>
            </a:r>
            <a:r>
              <a:rPr lang="en-US" dirty="0"/>
              <a:t>.</a:t>
            </a:r>
          </a:p>
          <a:p>
            <a:pPr lvl="1"/>
            <a:r>
              <a:rPr lang="en-US" dirty="0" smtClean="0"/>
              <a:t>Jesus </a:t>
            </a:r>
            <a:r>
              <a:rPr lang="en-US" dirty="0"/>
              <a:t>came to give truth. That’s who he was to the Jews, a witness to the truth.</a:t>
            </a:r>
          </a:p>
          <a:p>
            <a:pPr lvl="1"/>
            <a:r>
              <a:rPr lang="en-US" dirty="0" smtClean="0"/>
              <a:t>Literally </a:t>
            </a:r>
            <a:r>
              <a:rPr lang="en-US" dirty="0"/>
              <a:t>everything he said was the truth! He IS the truth.</a:t>
            </a:r>
          </a:p>
          <a:p>
            <a:pPr lvl="1"/>
            <a:r>
              <a:rPr lang="en-US" dirty="0" smtClean="0"/>
              <a:t>And </a:t>
            </a:r>
            <a:r>
              <a:rPr lang="en-US" dirty="0"/>
              <a:t>for that, they hated </a:t>
            </a:r>
            <a:r>
              <a:rPr lang="en-US" dirty="0" smtClean="0"/>
              <a:t>him. They sold him, </a:t>
            </a:r>
            <a:r>
              <a:rPr lang="en-US" dirty="0"/>
              <a:t>and bought a lie.</a:t>
            </a:r>
          </a:p>
          <a:p>
            <a:pPr lvl="1"/>
            <a:r>
              <a:rPr lang="en-US" dirty="0" smtClean="0"/>
              <a:t>If </a:t>
            </a:r>
            <a:r>
              <a:rPr lang="en-US" dirty="0"/>
              <a:t>Jesus was NOT the messiah, not God. Well they would keep their positions, their power, their wealth, their respect. They wouldn’t be </a:t>
            </a:r>
            <a:r>
              <a:rPr lang="en-US" dirty="0" smtClean="0"/>
              <a:t>condemned </a:t>
            </a:r>
            <a:r>
              <a:rPr lang="en-US" dirty="0"/>
              <a:t>as hypocrites</a:t>
            </a:r>
            <a:r>
              <a:rPr lang="en-US" dirty="0" smtClean="0"/>
              <a:t>.</a:t>
            </a:r>
          </a:p>
          <a:p>
            <a:pPr lvl="1"/>
            <a:r>
              <a:rPr lang="en-US" dirty="0"/>
              <a:t>When we sell the truth, we get a lie back</a:t>
            </a:r>
            <a:r>
              <a:rPr lang="en-US" dirty="0" smtClean="0"/>
              <a:t>.</a:t>
            </a:r>
          </a:p>
          <a:p>
            <a:r>
              <a:rPr lang="en-US" dirty="0"/>
              <a:t>John 11:48  If we let him thus alone, all men will believe on him: and the Romans shall come and </a:t>
            </a:r>
            <a:r>
              <a:rPr lang="en-US" u="sng" dirty="0"/>
              <a:t>take away both </a:t>
            </a:r>
            <a:r>
              <a:rPr lang="en-US" b="1" u="sng" dirty="0"/>
              <a:t>our place </a:t>
            </a:r>
            <a:r>
              <a:rPr lang="en-US" u="sng" dirty="0"/>
              <a:t>and nation</a:t>
            </a:r>
            <a:r>
              <a:rPr lang="en-US" dirty="0" smtClean="0"/>
              <a:t>.</a:t>
            </a:r>
            <a:endParaRPr lang="en-US" dirty="0"/>
          </a:p>
          <a:p>
            <a:pPr lvl="1"/>
            <a:r>
              <a:rPr lang="en-US" dirty="0" smtClean="0"/>
              <a:t>Could cost your position, i.e. job, respect, or your power.</a:t>
            </a:r>
          </a:p>
          <a:p>
            <a:pPr lvl="1"/>
            <a:r>
              <a:rPr lang="en-US" dirty="0" smtClean="0"/>
              <a:t>When </a:t>
            </a:r>
            <a:r>
              <a:rPr lang="en-US" dirty="0"/>
              <a:t>the truth is </a:t>
            </a:r>
            <a:r>
              <a:rPr lang="en-US" dirty="0" smtClean="0"/>
              <a:t>inconvenient</a:t>
            </a:r>
            <a:r>
              <a:rPr lang="en-US" dirty="0"/>
              <a:t>, when it isn’t free, we want to sell it.</a:t>
            </a:r>
          </a:p>
          <a:p>
            <a:pPr lvl="1"/>
            <a:r>
              <a:rPr lang="en-US" dirty="0" smtClean="0"/>
              <a:t>When </a:t>
            </a:r>
            <a:r>
              <a:rPr lang="en-US" dirty="0"/>
              <a:t>we sell the truth, we get </a:t>
            </a:r>
            <a:r>
              <a:rPr lang="en-US" dirty="0" smtClean="0"/>
              <a:t>to retain our possessions.</a:t>
            </a:r>
            <a:endParaRPr lang="en-US" dirty="0"/>
          </a:p>
          <a:p>
            <a:pPr lvl="1"/>
            <a:endParaRPr lang="en-US" dirty="0" smtClean="0"/>
          </a:p>
          <a:p>
            <a:pPr lvl="1"/>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40</a:t>
            </a:fld>
            <a:endParaRPr lang="en-US"/>
          </a:p>
        </p:txBody>
      </p:sp>
    </p:spTree>
    <p:extLst>
      <p:ext uri="{BB962C8B-B14F-4D97-AF65-F5344CB8AC3E}">
        <p14:creationId xmlns:p14="http://schemas.microsoft.com/office/powerpoint/2010/main" val="11474098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23:23  Buy the truth, and </a:t>
            </a:r>
            <a:r>
              <a:rPr lang="en-US" b="1" u="sng" dirty="0"/>
              <a:t>sell it not</a:t>
            </a:r>
            <a:r>
              <a:rPr lang="en-US" dirty="0"/>
              <a:t>; also wisdom, and instruction, and understanding</a:t>
            </a:r>
          </a:p>
          <a:p>
            <a:r>
              <a:rPr lang="en-US" dirty="0"/>
              <a:t>Mark 7:9  And he said unto them, Full well ye reject the commandment of God, that ye may </a:t>
            </a:r>
            <a:r>
              <a:rPr lang="en-US" b="1" u="sng" dirty="0"/>
              <a:t>keep</a:t>
            </a:r>
            <a:r>
              <a:rPr lang="en-US" dirty="0"/>
              <a:t> your own tradition.</a:t>
            </a:r>
          </a:p>
          <a:p>
            <a:pPr lvl="1"/>
            <a:r>
              <a:rPr lang="en-US" dirty="0"/>
              <a:t>You have to exchange something of value to keep the truth.</a:t>
            </a:r>
          </a:p>
          <a:p>
            <a:pPr lvl="1"/>
            <a:r>
              <a:rPr lang="en-US" dirty="0"/>
              <a:t>But when you don’t buy the truth, you get to keep </a:t>
            </a:r>
            <a:r>
              <a:rPr lang="en-US" dirty="0" smtClean="0"/>
              <a:t>what you have.</a:t>
            </a:r>
          </a:p>
          <a:p>
            <a:pPr lvl="1"/>
            <a:r>
              <a:rPr lang="en-US" dirty="0" smtClean="0"/>
              <a:t>And you ALSO can get something back.</a:t>
            </a:r>
          </a:p>
          <a:p>
            <a:pPr lvl="1"/>
            <a:r>
              <a:rPr lang="en-US" dirty="0" smtClean="0"/>
              <a:t>When </a:t>
            </a:r>
            <a:r>
              <a:rPr lang="en-US" dirty="0"/>
              <a:t>you sell the truth, you </a:t>
            </a:r>
            <a:r>
              <a:rPr lang="en-US" dirty="0" smtClean="0"/>
              <a:t>can keep what you have AND </a:t>
            </a:r>
            <a:r>
              <a:rPr lang="en-US" dirty="0"/>
              <a:t>buy yourself great gain!</a:t>
            </a:r>
          </a:p>
        </p:txBody>
      </p:sp>
      <p:sp>
        <p:nvSpPr>
          <p:cNvPr id="3" name="Slide Number Placeholder 2"/>
          <p:cNvSpPr>
            <a:spLocks noGrp="1"/>
          </p:cNvSpPr>
          <p:nvPr>
            <p:ph type="sldNum" sz="quarter" idx="12"/>
          </p:nvPr>
        </p:nvSpPr>
        <p:spPr/>
        <p:txBody>
          <a:bodyPr/>
          <a:lstStyle/>
          <a:p>
            <a:fld id="{172C059E-16DE-4C0D-A377-2C3D2DE09514}" type="slidenum">
              <a:rPr lang="en-US" smtClean="0"/>
              <a:t>41</a:t>
            </a:fld>
            <a:endParaRPr lang="en-US"/>
          </a:p>
        </p:txBody>
      </p:sp>
    </p:spTree>
    <p:extLst>
      <p:ext uri="{BB962C8B-B14F-4D97-AF65-F5344CB8AC3E}">
        <p14:creationId xmlns:p14="http://schemas.microsoft.com/office/powerpoint/2010/main" val="21294116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What do you get/keep</a:t>
            </a:r>
            <a:r>
              <a:rPr lang="en-US" b="1" u="sng" dirty="0" smtClean="0">
                <a:solidFill>
                  <a:schemeClr val="tx1">
                    <a:lumMod val="65000"/>
                    <a:lumOff val="35000"/>
                  </a:schemeClr>
                </a:solidFill>
              </a:rPr>
              <a:t>?</a:t>
            </a:r>
          </a:p>
          <a:p>
            <a:r>
              <a:rPr lang="en-US" dirty="0"/>
              <a:t>1 Timothy 6:5  Perverse </a:t>
            </a:r>
            <a:r>
              <a:rPr lang="en-US" dirty="0" err="1"/>
              <a:t>disputings</a:t>
            </a:r>
            <a:r>
              <a:rPr lang="en-US" dirty="0"/>
              <a:t> of men of corrupt minds, and </a:t>
            </a:r>
            <a:r>
              <a:rPr lang="en-US" u="sng" dirty="0"/>
              <a:t>destitute of the truth</a:t>
            </a:r>
            <a:r>
              <a:rPr lang="en-US" dirty="0"/>
              <a:t>, supposing that </a:t>
            </a:r>
            <a:r>
              <a:rPr lang="en-US" b="1" u="sng" dirty="0"/>
              <a:t>gain is godliness</a:t>
            </a:r>
            <a:r>
              <a:rPr lang="en-US" dirty="0"/>
              <a:t>: from such withdraw thyself.</a:t>
            </a:r>
          </a:p>
          <a:p>
            <a:pPr lvl="1"/>
            <a:r>
              <a:rPr lang="en-US" dirty="0"/>
              <a:t>Money has been the only God that Donald trump has ever known. Gain is his God.</a:t>
            </a:r>
          </a:p>
          <a:p>
            <a:pPr lvl="1"/>
            <a:r>
              <a:rPr lang="en-US" dirty="0"/>
              <a:t>No politician wants the truth. They want gain.</a:t>
            </a:r>
          </a:p>
          <a:p>
            <a:pPr lvl="1"/>
            <a:r>
              <a:rPr lang="en-US" dirty="0" smtClean="0"/>
              <a:t>Sell </a:t>
            </a:r>
            <a:r>
              <a:rPr lang="en-US" dirty="0"/>
              <a:t>the truth, become truth poor, </a:t>
            </a:r>
            <a:r>
              <a:rPr lang="en-US" dirty="0" smtClean="0"/>
              <a:t>destitute </a:t>
            </a:r>
            <a:r>
              <a:rPr lang="en-US" dirty="0"/>
              <a:t>of truth. Joel Osteen has. What do you get?</a:t>
            </a:r>
          </a:p>
          <a:p>
            <a:pPr lvl="1"/>
            <a:r>
              <a:rPr lang="en-US" dirty="0" smtClean="0"/>
              <a:t>Great </a:t>
            </a:r>
            <a:r>
              <a:rPr lang="en-US" dirty="0"/>
              <a:t>gain in this life. Silver and gold. </a:t>
            </a:r>
            <a:r>
              <a:rPr lang="en-US" dirty="0" smtClean="0"/>
              <a:t>Maybe even power and a presidency. </a:t>
            </a:r>
          </a:p>
          <a:p>
            <a:pPr lvl="1"/>
            <a:r>
              <a:rPr lang="en-US" dirty="0" smtClean="0"/>
              <a:t>But you will not have the truth, which </a:t>
            </a:r>
            <a:r>
              <a:rPr lang="en-US" dirty="0"/>
              <a:t>is way more valuable than </a:t>
            </a:r>
            <a:r>
              <a:rPr lang="en-US" dirty="0" smtClean="0"/>
              <a:t>silver </a:t>
            </a:r>
            <a:r>
              <a:rPr lang="en-US" dirty="0"/>
              <a:t>and gold</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42</a:t>
            </a:fld>
            <a:endParaRPr lang="en-US"/>
          </a:p>
        </p:txBody>
      </p:sp>
    </p:spTree>
    <p:extLst>
      <p:ext uri="{BB962C8B-B14F-4D97-AF65-F5344CB8AC3E}">
        <p14:creationId xmlns:p14="http://schemas.microsoft.com/office/powerpoint/2010/main" val="292571143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Thessalonians 2:10-12  10  And with all deceivableness of unrighteousness in them that perish; because they received not the love of the truth, that they might be saved.  11  And for this cause God shall send them strong delusion, that they should believe a lie:  12  That they all might be damned who </a:t>
            </a:r>
            <a:r>
              <a:rPr lang="en-US" u="sng" dirty="0"/>
              <a:t>believed not the truth, but had </a:t>
            </a:r>
            <a:r>
              <a:rPr lang="en-US" b="1" u="sng" dirty="0"/>
              <a:t>pleasure</a:t>
            </a:r>
            <a:r>
              <a:rPr lang="en-US" dirty="0"/>
              <a:t> in unrighteousness.</a:t>
            </a:r>
          </a:p>
          <a:p>
            <a:pPr lvl="1"/>
            <a:r>
              <a:rPr lang="en-US" dirty="0"/>
              <a:t>There is pleasure in selling the truth. There is pleasure in sin, sex, lies.</a:t>
            </a:r>
          </a:p>
          <a:p>
            <a:pPr lvl="1"/>
            <a:r>
              <a:rPr lang="en-US" dirty="0"/>
              <a:t>When you reject the truth and instead believe a lie, you have pleasure. </a:t>
            </a:r>
          </a:p>
          <a:p>
            <a:pPr lvl="1"/>
            <a:r>
              <a:rPr lang="en-US" dirty="0"/>
              <a:t>You get a BLESSING!!!! A gain, an increase, a reward IN THIS LIFE!!</a:t>
            </a:r>
          </a:p>
          <a:p>
            <a:r>
              <a:rPr lang="en-US" dirty="0"/>
              <a:t>2 Timothy 2:15  </a:t>
            </a:r>
            <a:r>
              <a:rPr lang="en-US" b="1" u="sng" dirty="0"/>
              <a:t>Study</a:t>
            </a:r>
            <a:r>
              <a:rPr lang="en-US" dirty="0"/>
              <a:t> to shew thyself approved unto God, a </a:t>
            </a:r>
            <a:r>
              <a:rPr lang="en-US" b="1" u="sng" dirty="0"/>
              <a:t>work</a:t>
            </a:r>
            <a:r>
              <a:rPr lang="en-US" dirty="0"/>
              <a:t>man that needeth not to be ashamed, rightly dividing the word of truth</a:t>
            </a:r>
            <a:r>
              <a:rPr lang="en-US" dirty="0" smtClean="0"/>
              <a:t>.</a:t>
            </a:r>
          </a:p>
          <a:p>
            <a:pPr lvl="1"/>
            <a:r>
              <a:rPr lang="en-US" dirty="0" smtClean="0"/>
              <a:t>What </a:t>
            </a:r>
            <a:r>
              <a:rPr lang="en-US" dirty="0"/>
              <a:t>about your time? Studying a truth costs you time. Selling it grants you time.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43</a:t>
            </a:fld>
            <a:endParaRPr lang="en-US"/>
          </a:p>
        </p:txBody>
      </p:sp>
    </p:spTree>
    <p:extLst>
      <p:ext uri="{BB962C8B-B14F-4D97-AF65-F5344CB8AC3E}">
        <p14:creationId xmlns:p14="http://schemas.microsoft.com/office/powerpoint/2010/main" val="19236952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19:21  Jesus said unto him, If thou wilt be perfect, go and </a:t>
            </a:r>
            <a:r>
              <a:rPr lang="en-US" u="sng" dirty="0"/>
              <a:t>sell that thou hast</a:t>
            </a:r>
            <a:r>
              <a:rPr lang="en-US" dirty="0"/>
              <a:t>, and give to the poor, and thou shalt have treasure in heaven: and come and follow me.</a:t>
            </a:r>
          </a:p>
          <a:p>
            <a:pPr lvl="1"/>
            <a:r>
              <a:rPr lang="en-US" dirty="0" smtClean="0"/>
              <a:t>If you don’t sell, you get to </a:t>
            </a:r>
            <a:r>
              <a:rPr lang="en-US" b="1" dirty="0" smtClean="0"/>
              <a:t>keep</a:t>
            </a:r>
            <a:r>
              <a:rPr lang="en-US" dirty="0" smtClean="0"/>
              <a:t> what you have.</a:t>
            </a:r>
          </a:p>
          <a:p>
            <a:r>
              <a:rPr lang="en-US" dirty="0" smtClean="0"/>
              <a:t>2 </a:t>
            </a:r>
            <a:r>
              <a:rPr lang="en-US" dirty="0"/>
              <a:t>Peter 2:15  Which have forsaken the right way, and are gone astray, following the way of Balaam the son of </a:t>
            </a:r>
            <a:r>
              <a:rPr lang="en-US" dirty="0" err="1"/>
              <a:t>Bosor</a:t>
            </a:r>
            <a:r>
              <a:rPr lang="en-US" dirty="0"/>
              <a:t>, who loved </a:t>
            </a:r>
            <a:r>
              <a:rPr lang="en-US" b="1" u="sng" dirty="0"/>
              <a:t>the wages of unrighteousness</a:t>
            </a:r>
            <a:r>
              <a:rPr lang="en-US" dirty="0"/>
              <a:t>;</a:t>
            </a:r>
          </a:p>
          <a:p>
            <a:pPr lvl="1"/>
            <a:r>
              <a:rPr lang="en-US" dirty="0" smtClean="0"/>
              <a:t>You’re going to get paid.</a:t>
            </a:r>
          </a:p>
          <a:p>
            <a:pPr lvl="1"/>
            <a:r>
              <a:rPr lang="en-US" dirty="0" smtClean="0"/>
              <a:t>Tidbit: Studying </a:t>
            </a:r>
            <a:r>
              <a:rPr lang="en-US" dirty="0"/>
              <a:t>a truth will cost you time. Selling it grants you time.</a:t>
            </a:r>
          </a:p>
          <a:p>
            <a:r>
              <a:rPr lang="en-US" dirty="0" smtClean="0"/>
              <a:t>Luke </a:t>
            </a:r>
            <a:r>
              <a:rPr lang="en-US" dirty="0"/>
              <a:t>14:26  If any man come to me, and hate not </a:t>
            </a:r>
            <a:r>
              <a:rPr lang="en-US" u="sng" dirty="0"/>
              <a:t>his father, and mother, and wife, and children, and brethren, and sisters</a:t>
            </a:r>
            <a:r>
              <a:rPr lang="en-US" dirty="0"/>
              <a:t>, yea, and </a:t>
            </a:r>
            <a:r>
              <a:rPr lang="en-US" u="sng" dirty="0"/>
              <a:t>his own life</a:t>
            </a:r>
            <a:r>
              <a:rPr lang="en-US" dirty="0"/>
              <a:t> also, he cannot be my disciple.</a:t>
            </a:r>
          </a:p>
          <a:p>
            <a:pPr lvl="1"/>
            <a:r>
              <a:rPr lang="en-US" dirty="0"/>
              <a:t>Believing and taking a stand on the truth may cost you your job, or your family, or friends. Selling it can get you the same in return.</a:t>
            </a:r>
          </a:p>
          <a:p>
            <a:pPr lvl="1"/>
            <a:r>
              <a:rPr lang="en-US" dirty="0" smtClean="0"/>
              <a:t>Family</a:t>
            </a:r>
            <a:r>
              <a:rPr lang="en-US" dirty="0"/>
              <a:t>, and your own life</a:t>
            </a:r>
            <a:r>
              <a:rPr lang="en-US" dirty="0" smtClean="0"/>
              <a:t>.</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44</a:t>
            </a:fld>
            <a:endParaRPr lang="en-US"/>
          </a:p>
        </p:txBody>
      </p:sp>
    </p:spTree>
    <p:extLst>
      <p:ext uri="{BB962C8B-B14F-4D97-AF65-F5344CB8AC3E}">
        <p14:creationId xmlns:p14="http://schemas.microsoft.com/office/powerpoint/2010/main" val="38179663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4:5-7  And the devil, taking him up into an high mountain, shewed unto him all the kingdoms of the world in a moment of time.  6  And the devil said unto him, </a:t>
            </a:r>
            <a:r>
              <a:rPr lang="en-US" u="sng" dirty="0"/>
              <a:t>All this power will I give thee</a:t>
            </a:r>
            <a:r>
              <a:rPr lang="en-US" dirty="0"/>
              <a:t>, and the glory of them: </a:t>
            </a:r>
            <a:r>
              <a:rPr lang="en-US" u="sng" dirty="0"/>
              <a:t>for that is delivered unto me</a:t>
            </a:r>
            <a:r>
              <a:rPr lang="en-US" dirty="0"/>
              <a:t>; and to whomsoever I will I give it.  7  </a:t>
            </a:r>
            <a:r>
              <a:rPr lang="en-US" b="1" u="sng" dirty="0"/>
              <a:t>If thou therefore wilt worship me, all shall be thine</a:t>
            </a:r>
            <a:r>
              <a:rPr lang="en-US" dirty="0"/>
              <a:t>.</a:t>
            </a:r>
          </a:p>
          <a:p>
            <a:pPr lvl="1"/>
            <a:r>
              <a:rPr lang="en-US" dirty="0"/>
              <a:t>You may gain the whole world!</a:t>
            </a:r>
          </a:p>
          <a:p>
            <a:pPr lvl="2"/>
            <a:r>
              <a:rPr lang="en-US" dirty="0"/>
              <a:t>He did it for Jay-Z and </a:t>
            </a:r>
            <a:r>
              <a:rPr lang="en-US" dirty="0" err="1" smtClean="0"/>
              <a:t>Beyonce</a:t>
            </a:r>
            <a:r>
              <a:rPr lang="en-US" dirty="0" smtClean="0"/>
              <a:t>…</a:t>
            </a:r>
            <a:endParaRPr lang="en-US" dirty="0"/>
          </a:p>
          <a:p>
            <a:pPr lvl="2"/>
            <a:r>
              <a:rPr lang="en-US" dirty="0"/>
              <a:t>He can do it for you too</a:t>
            </a:r>
            <a:r>
              <a:rPr lang="en-US" dirty="0" smtClean="0"/>
              <a:t>.</a:t>
            </a:r>
          </a:p>
          <a:p>
            <a:pPr lvl="1"/>
            <a:r>
              <a:rPr lang="en-US" dirty="0" smtClean="0"/>
              <a:t>But see, the gain is short-term.</a:t>
            </a:r>
          </a:p>
        </p:txBody>
      </p:sp>
      <p:sp>
        <p:nvSpPr>
          <p:cNvPr id="3" name="Slide Number Placeholder 2"/>
          <p:cNvSpPr>
            <a:spLocks noGrp="1"/>
          </p:cNvSpPr>
          <p:nvPr>
            <p:ph type="sldNum" sz="quarter" idx="12"/>
          </p:nvPr>
        </p:nvSpPr>
        <p:spPr/>
        <p:txBody>
          <a:bodyPr/>
          <a:lstStyle/>
          <a:p>
            <a:fld id="{172C059E-16DE-4C0D-A377-2C3D2DE09514}" type="slidenum">
              <a:rPr lang="en-US" smtClean="0"/>
              <a:t>45</a:t>
            </a:fld>
            <a:endParaRPr lang="en-US"/>
          </a:p>
        </p:txBody>
      </p:sp>
    </p:spTree>
    <p:extLst>
      <p:ext uri="{BB962C8B-B14F-4D97-AF65-F5344CB8AC3E}">
        <p14:creationId xmlns:p14="http://schemas.microsoft.com/office/powerpoint/2010/main" val="38118773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Questions/Answers on the Truth</a:t>
            </a:r>
            <a:endParaRPr lang="en-US" dirty="0"/>
          </a:p>
        </p:txBody>
      </p:sp>
      <p:sp>
        <p:nvSpPr>
          <p:cNvPr id="3" name="Content Placeholder 2"/>
          <p:cNvSpPr>
            <a:spLocks noGrp="1"/>
          </p:cNvSpPr>
          <p:nvPr>
            <p:ph sz="half" idx="1"/>
          </p:nvPr>
        </p:nvSpPr>
        <p:spPr>
          <a:xfrm>
            <a:off x="838200" y="1825625"/>
            <a:ext cx="10515600" cy="4351338"/>
          </a:xfrm>
        </p:spPr>
        <p:txBody>
          <a:bodyPr>
            <a:normAutofit/>
          </a:bodyPr>
          <a:lstStyle/>
          <a:p>
            <a:pPr marL="514350" indent="-514350">
              <a:buFont typeface="+mj-lt"/>
              <a:buAutoNum type="arabicPeriod"/>
            </a:pPr>
            <a:r>
              <a:rPr lang="en-US" sz="4000" dirty="0" smtClean="0">
                <a:solidFill>
                  <a:schemeClr val="tx1">
                    <a:lumMod val="50000"/>
                    <a:lumOff val="50000"/>
                  </a:schemeClr>
                </a:solidFill>
              </a:rPr>
              <a:t>What?</a:t>
            </a:r>
          </a:p>
          <a:p>
            <a:pPr marL="514350" indent="-514350">
              <a:buFont typeface="+mj-lt"/>
              <a:buAutoNum type="arabicPeriod"/>
            </a:pPr>
            <a:r>
              <a:rPr lang="en-US" sz="4000" dirty="0" smtClean="0">
                <a:solidFill>
                  <a:schemeClr val="tx1">
                    <a:lumMod val="50000"/>
                    <a:lumOff val="50000"/>
                  </a:schemeClr>
                </a:solidFill>
              </a:rPr>
              <a:t>Why?</a:t>
            </a:r>
          </a:p>
          <a:p>
            <a:pPr marL="514350" indent="-514350">
              <a:buFont typeface="+mj-lt"/>
              <a:buAutoNum type="arabicPeriod"/>
            </a:pPr>
            <a:r>
              <a:rPr lang="en-US" sz="4000" dirty="0" smtClean="0">
                <a:solidFill>
                  <a:schemeClr val="accent2"/>
                </a:solidFill>
              </a:rPr>
              <a:t>How?</a:t>
            </a:r>
          </a:p>
          <a:p>
            <a:pPr marL="514350" indent="-514350">
              <a:buFont typeface="+mj-lt"/>
              <a:buAutoNum type="arabicPeriod"/>
            </a:pPr>
            <a:r>
              <a:rPr lang="en-US" sz="4000" dirty="0" smtClean="0">
                <a:solidFill>
                  <a:schemeClr val="tx1">
                    <a:lumMod val="50000"/>
                    <a:lumOff val="50000"/>
                  </a:schemeClr>
                </a:solidFill>
              </a:rPr>
              <a:t>Where?</a:t>
            </a:r>
          </a:p>
          <a:p>
            <a:pPr marL="514350" indent="-514350">
              <a:buFont typeface="+mj-lt"/>
              <a:buAutoNum type="arabicPeriod"/>
            </a:pPr>
            <a:r>
              <a:rPr lang="en-US" sz="4000" dirty="0" smtClean="0">
                <a:solidFill>
                  <a:schemeClr val="tx1">
                    <a:lumMod val="50000"/>
                    <a:lumOff val="50000"/>
                  </a:schemeClr>
                </a:solidFill>
              </a:rPr>
              <a:t>When?</a:t>
            </a:r>
          </a:p>
          <a:p>
            <a:pPr marL="514350" indent="-514350">
              <a:buFont typeface="+mj-lt"/>
              <a:buAutoNum type="arabicPeriod"/>
            </a:pPr>
            <a:r>
              <a:rPr lang="en-US" sz="4000" dirty="0" smtClean="0">
                <a:solidFill>
                  <a:schemeClr val="tx1">
                    <a:lumMod val="50000"/>
                    <a:lumOff val="50000"/>
                  </a:schemeClr>
                </a:solidFill>
              </a:rPr>
              <a:t>Who?</a:t>
            </a:r>
            <a:endParaRPr lang="en-US" sz="4000" dirty="0">
              <a:solidFill>
                <a:schemeClr val="tx1">
                  <a:lumMod val="50000"/>
                  <a:lumOff val="50000"/>
                </a:schemeClr>
              </a:solidFill>
            </a:endParaRPr>
          </a:p>
        </p:txBody>
      </p:sp>
      <p:sp>
        <p:nvSpPr>
          <p:cNvPr id="5" name="Slide Number Placeholder 4"/>
          <p:cNvSpPr>
            <a:spLocks noGrp="1"/>
          </p:cNvSpPr>
          <p:nvPr>
            <p:ph type="sldNum" sz="quarter" idx="12"/>
          </p:nvPr>
        </p:nvSpPr>
        <p:spPr/>
        <p:txBody>
          <a:bodyPr/>
          <a:lstStyle/>
          <a:p>
            <a:fld id="{172C059E-16DE-4C0D-A377-2C3D2DE09514}" type="slidenum">
              <a:rPr lang="en-US" smtClean="0"/>
              <a:t>46</a:t>
            </a:fld>
            <a:endParaRPr lang="en-US"/>
          </a:p>
        </p:txBody>
      </p:sp>
    </p:spTree>
    <p:extLst>
      <p:ext uri="{BB962C8B-B14F-4D97-AF65-F5344CB8AC3E}">
        <p14:creationId xmlns:p14="http://schemas.microsoft.com/office/powerpoint/2010/main" val="39397820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1:18  For the wrath of God is revealed from heaven against all ungodliness and unrighteousness of men, who </a:t>
            </a:r>
            <a:r>
              <a:rPr lang="en-US" u="sng" dirty="0"/>
              <a:t>hold the truth in unrighteousness</a:t>
            </a:r>
            <a:r>
              <a:rPr lang="en-US" dirty="0"/>
              <a:t>;</a:t>
            </a:r>
          </a:p>
          <a:p>
            <a:r>
              <a:rPr lang="en-US" dirty="0"/>
              <a:t>Romans 1:19  Because </a:t>
            </a:r>
            <a:r>
              <a:rPr lang="en-US" u="sng" dirty="0"/>
              <a:t>that which may be known of God</a:t>
            </a:r>
            <a:r>
              <a:rPr lang="en-US" dirty="0"/>
              <a:t> is </a:t>
            </a:r>
            <a:r>
              <a:rPr lang="en-US" b="1" u="sng" dirty="0"/>
              <a:t>manifest in them</a:t>
            </a:r>
            <a:r>
              <a:rPr lang="en-US" dirty="0"/>
              <a:t>; for </a:t>
            </a:r>
            <a:r>
              <a:rPr lang="en-US" u="sng" dirty="0"/>
              <a:t>God hath shewed it unto them</a:t>
            </a:r>
            <a:r>
              <a:rPr lang="en-US" dirty="0"/>
              <a:t>.</a:t>
            </a:r>
          </a:p>
          <a:p>
            <a:pPr lvl="1"/>
            <a:r>
              <a:rPr lang="en-US" dirty="0" smtClean="0"/>
              <a:t>Shown </a:t>
            </a:r>
            <a:r>
              <a:rPr lang="en-US" dirty="0"/>
              <a:t>what? What may be known of God. The truth. </a:t>
            </a:r>
          </a:p>
          <a:p>
            <a:r>
              <a:rPr lang="en-US" dirty="0" smtClean="0"/>
              <a:t>Romans </a:t>
            </a:r>
            <a:r>
              <a:rPr lang="en-US" dirty="0"/>
              <a:t>1:20  For the invisible things of him from the creation of the world are clearly seen, being understood by the things that are made, even his eternal power and Godhead; so that they are without excuse</a:t>
            </a:r>
            <a:r>
              <a:rPr lang="en-US" dirty="0" smtClean="0"/>
              <a:t>:</a:t>
            </a:r>
          </a:p>
          <a:p>
            <a:pPr lvl="1"/>
            <a:r>
              <a:rPr lang="en-US" dirty="0"/>
              <a:t>What does it mean to hold the truth in unrighteousness</a:t>
            </a:r>
            <a:r>
              <a:rPr lang="en-US" dirty="0" smtClean="0"/>
              <a:t>?</a:t>
            </a:r>
          </a:p>
          <a:p>
            <a:r>
              <a:rPr lang="en-US" dirty="0" smtClean="0"/>
              <a:t>Romans </a:t>
            </a:r>
            <a:r>
              <a:rPr lang="en-US" dirty="0"/>
              <a:t>1:21  Because that, </a:t>
            </a:r>
            <a:r>
              <a:rPr lang="en-US" b="1" u="sng" dirty="0"/>
              <a:t>when they knew</a:t>
            </a:r>
            <a:r>
              <a:rPr lang="en-US" dirty="0"/>
              <a:t> God, </a:t>
            </a:r>
            <a:r>
              <a:rPr lang="en-US" u="sng" dirty="0"/>
              <a:t>they glorified him not</a:t>
            </a:r>
            <a:r>
              <a:rPr lang="en-US" dirty="0"/>
              <a:t> as God, </a:t>
            </a:r>
            <a:r>
              <a:rPr lang="en-US" b="1" u="sng" dirty="0"/>
              <a:t>neither were thankful</a:t>
            </a:r>
            <a:r>
              <a:rPr lang="en-US" dirty="0"/>
              <a:t>; but became </a:t>
            </a:r>
            <a:r>
              <a:rPr lang="en-US" b="1" u="sng" dirty="0"/>
              <a:t>vain in their imaginations</a:t>
            </a:r>
            <a:r>
              <a:rPr lang="en-US" dirty="0"/>
              <a:t>, and their foolish heart was darkened.</a:t>
            </a:r>
          </a:p>
          <a:p>
            <a:pPr lvl="1"/>
            <a:r>
              <a:rPr lang="en-US" dirty="0"/>
              <a:t>	They didn’t want it. They didn’t respect it. They didn’t even appreciate the truth. </a:t>
            </a:r>
          </a:p>
          <a:p>
            <a:pPr lvl="1"/>
            <a:r>
              <a:rPr lang="en-US" dirty="0"/>
              <a:t>	Instead they imagine. They create stories </a:t>
            </a:r>
            <a:r>
              <a:rPr lang="en-US" dirty="0" smtClean="0"/>
              <a:t>and theories to </a:t>
            </a:r>
            <a:r>
              <a:rPr lang="en-US" dirty="0"/>
              <a:t>try and remove </a:t>
            </a:r>
            <a:r>
              <a:rPr lang="en-US" dirty="0" smtClean="0"/>
              <a:t>God.</a:t>
            </a:r>
            <a:endParaRPr lang="en-US" dirty="0"/>
          </a:p>
          <a:p>
            <a:pPr lvl="1"/>
            <a:endParaRPr lang="en-US" dirty="0"/>
          </a:p>
          <a:p>
            <a:endParaRPr lang="en-US" dirty="0"/>
          </a:p>
        </p:txBody>
      </p:sp>
      <p:sp>
        <p:nvSpPr>
          <p:cNvPr id="3" name="Slide Number Placeholder 2"/>
          <p:cNvSpPr>
            <a:spLocks noGrp="1"/>
          </p:cNvSpPr>
          <p:nvPr>
            <p:ph type="sldNum" sz="quarter" idx="12"/>
          </p:nvPr>
        </p:nvSpPr>
        <p:spPr>
          <a:xfrm>
            <a:off x="10501460" y="6356356"/>
            <a:ext cx="852340" cy="365125"/>
          </a:xfrm>
        </p:spPr>
        <p:txBody>
          <a:bodyPr/>
          <a:lstStyle/>
          <a:p>
            <a:fld id="{172C059E-16DE-4C0D-A377-2C3D2DE09514}" type="slidenum">
              <a:rPr lang="en-US" smtClean="0"/>
              <a:t>47</a:t>
            </a:fld>
            <a:endParaRPr lang="en-US" dirty="0"/>
          </a:p>
        </p:txBody>
      </p:sp>
    </p:spTree>
    <p:extLst>
      <p:ext uri="{BB962C8B-B14F-4D97-AF65-F5344CB8AC3E}">
        <p14:creationId xmlns:p14="http://schemas.microsoft.com/office/powerpoint/2010/main" val="22408235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Romans </a:t>
            </a:r>
            <a:r>
              <a:rPr lang="en-US" dirty="0"/>
              <a:t>1:22-25  Professing themselves to be wise, they became fools,  23  And </a:t>
            </a:r>
            <a:r>
              <a:rPr lang="en-US" b="1" u="sng" dirty="0"/>
              <a:t>changed</a:t>
            </a:r>
            <a:r>
              <a:rPr lang="en-US" u="sng" dirty="0"/>
              <a:t> the glory of the </a:t>
            </a:r>
            <a:r>
              <a:rPr lang="en-US" u="sng" dirty="0" err="1"/>
              <a:t>uncorruptible</a:t>
            </a:r>
            <a:r>
              <a:rPr lang="en-US" u="sng" dirty="0"/>
              <a:t> God</a:t>
            </a:r>
            <a:r>
              <a:rPr lang="en-US" dirty="0"/>
              <a:t> into an image made like to corruptible man, and to birds, and </a:t>
            </a:r>
            <a:r>
              <a:rPr lang="en-US" dirty="0" err="1"/>
              <a:t>fourfooted</a:t>
            </a:r>
            <a:r>
              <a:rPr lang="en-US" dirty="0"/>
              <a:t> beasts, and creeping things.  24  Wherefore God also gave them up to uncleanness through the lusts of their own hearts, to </a:t>
            </a:r>
            <a:r>
              <a:rPr lang="en-US" dirty="0" err="1"/>
              <a:t>dishonour</a:t>
            </a:r>
            <a:r>
              <a:rPr lang="en-US" dirty="0"/>
              <a:t> their own bodies between themselves:  25  Who </a:t>
            </a:r>
            <a:r>
              <a:rPr lang="en-US" b="1" u="sng" dirty="0"/>
              <a:t>changed the truth of God into a lie</a:t>
            </a:r>
            <a:r>
              <a:rPr lang="en-US" dirty="0"/>
              <a:t>, and worshipped and served the creature more than the Creator, who is blessed for ever. Amen.</a:t>
            </a:r>
          </a:p>
          <a:p>
            <a:pPr lvl="1"/>
            <a:r>
              <a:rPr lang="en-US" dirty="0" smtClean="0"/>
              <a:t>The truth of God is CLEAR </a:t>
            </a:r>
            <a:r>
              <a:rPr lang="en-US" dirty="0"/>
              <a:t>from creation. </a:t>
            </a:r>
          </a:p>
          <a:p>
            <a:pPr lvl="1"/>
            <a:r>
              <a:rPr lang="en-US" dirty="0" smtClean="0"/>
              <a:t>What </a:t>
            </a:r>
            <a:r>
              <a:rPr lang="en-US" dirty="0"/>
              <a:t>do you do if you have so much truth that you can’t sell it? You change it.</a:t>
            </a:r>
          </a:p>
          <a:p>
            <a:r>
              <a:rPr lang="en-US" dirty="0"/>
              <a:t>Psalms 2:1  Why do the heathen rage, and </a:t>
            </a:r>
            <a:r>
              <a:rPr lang="en-US" u="sng" dirty="0"/>
              <a:t>the people imagine a vain thing</a:t>
            </a:r>
            <a:r>
              <a:rPr lang="en-US" dirty="0" smtClean="0"/>
              <a:t>?</a:t>
            </a:r>
          </a:p>
          <a:p>
            <a:pPr lvl="1"/>
            <a:r>
              <a:rPr lang="en-US" dirty="0" smtClean="0"/>
              <a:t>With evolution: What is the meaning of life? Why have morals?</a:t>
            </a:r>
          </a:p>
          <a:p>
            <a:pPr lvl="1"/>
            <a:r>
              <a:rPr lang="en-US" dirty="0" smtClean="0"/>
              <a:t>For example: Dark matter, Dark energy, the </a:t>
            </a:r>
            <a:r>
              <a:rPr lang="en-US" dirty="0" err="1" smtClean="0"/>
              <a:t>Inflaton</a:t>
            </a:r>
            <a:r>
              <a:rPr lang="en-US" dirty="0" smtClean="0"/>
              <a:t>, Multiverses.</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48</a:t>
            </a:fld>
            <a:endParaRPr lang="en-US"/>
          </a:p>
        </p:txBody>
      </p:sp>
    </p:spTree>
    <p:extLst>
      <p:ext uri="{BB962C8B-B14F-4D97-AF65-F5344CB8AC3E}">
        <p14:creationId xmlns:p14="http://schemas.microsoft.com/office/powerpoint/2010/main" val="28587264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43435"/>
            <a:ext cx="10515600" cy="6274298"/>
          </a:xfrm>
        </p:spPr>
        <p:txBody>
          <a:bodyPr/>
          <a:lstStyle/>
          <a:p>
            <a:pPr marL="0" indent="0">
              <a:buNone/>
            </a:pPr>
            <a:r>
              <a:rPr lang="en-US" b="1" u="sng" dirty="0">
                <a:solidFill>
                  <a:schemeClr val="tx1">
                    <a:lumMod val="65000"/>
                    <a:lumOff val="35000"/>
                  </a:schemeClr>
                </a:solidFill>
              </a:rPr>
              <a:t>The Cost of Selling/Rejecting</a:t>
            </a:r>
            <a:endParaRPr lang="en-US" dirty="0">
              <a:solidFill>
                <a:schemeClr val="tx1">
                  <a:lumMod val="65000"/>
                  <a:lumOff val="35000"/>
                </a:schemeClr>
              </a:solidFill>
            </a:endParaRPr>
          </a:p>
          <a:p>
            <a:r>
              <a:rPr lang="en-US" dirty="0" smtClean="0"/>
              <a:t>Luke 19:12-19  </a:t>
            </a:r>
            <a:r>
              <a:rPr lang="en-US" dirty="0"/>
              <a:t>He said therefore, A certain nobleman went into a far country to receive for himself a kingdom, and to return.  13  And he called </a:t>
            </a:r>
            <a:r>
              <a:rPr lang="en-US" u="sng" dirty="0"/>
              <a:t>his ten servants</a:t>
            </a:r>
            <a:r>
              <a:rPr lang="en-US" dirty="0"/>
              <a:t>, and delivered them ten pounds, and said unto them, Occupy till I come.  14  But his citizens hated him, and sent a message after him, saying, We will not have this man to reign over us.  15  And it came to pass, that when he was returned, having received the kingdom, then he commanded these servants to be called unto him, to whom he had given the </a:t>
            </a:r>
            <a:r>
              <a:rPr lang="en-US" dirty="0" smtClean="0"/>
              <a:t>money </a:t>
            </a:r>
            <a:r>
              <a:rPr lang="en-US" dirty="0" smtClean="0">
                <a:solidFill>
                  <a:schemeClr val="tx1">
                    <a:lumMod val="65000"/>
                    <a:lumOff val="35000"/>
                  </a:schemeClr>
                </a:solidFill>
              </a:rPr>
              <a:t>[</a:t>
            </a:r>
            <a:r>
              <a:rPr lang="en-US" i="1" dirty="0" smtClean="0">
                <a:solidFill>
                  <a:schemeClr val="tx1">
                    <a:lumMod val="65000"/>
                    <a:lumOff val="35000"/>
                  </a:schemeClr>
                </a:solidFill>
              </a:rPr>
              <a:t>let’s say: truth</a:t>
            </a:r>
            <a:r>
              <a:rPr lang="en-US" dirty="0" smtClean="0">
                <a:solidFill>
                  <a:schemeClr val="tx1">
                    <a:lumMod val="65000"/>
                    <a:lumOff val="35000"/>
                  </a:schemeClr>
                </a:solidFill>
              </a:rPr>
              <a:t>]</a:t>
            </a:r>
            <a:r>
              <a:rPr lang="en-US" dirty="0" smtClean="0"/>
              <a:t>, </a:t>
            </a:r>
            <a:r>
              <a:rPr lang="en-US" dirty="0"/>
              <a:t>that he might know how much every man </a:t>
            </a:r>
            <a:r>
              <a:rPr lang="en-US" u="sng" dirty="0"/>
              <a:t>had gained by </a:t>
            </a:r>
            <a:r>
              <a:rPr lang="en-US" b="1" u="sng" dirty="0"/>
              <a:t>trading</a:t>
            </a:r>
            <a:r>
              <a:rPr lang="en-US" dirty="0"/>
              <a:t>.  16  Then came the first, saying, Lord, thy pound hath </a:t>
            </a:r>
            <a:r>
              <a:rPr lang="en-US" u="sng" dirty="0"/>
              <a:t>gained ten </a:t>
            </a:r>
            <a:r>
              <a:rPr lang="en-US" u="sng" dirty="0" smtClean="0"/>
              <a:t>pounds</a:t>
            </a:r>
            <a:r>
              <a:rPr lang="en-US" dirty="0" smtClean="0"/>
              <a:t> </a:t>
            </a:r>
            <a:r>
              <a:rPr lang="en-US" dirty="0">
                <a:solidFill>
                  <a:schemeClr val="tx1">
                    <a:lumMod val="65000"/>
                    <a:lumOff val="35000"/>
                  </a:schemeClr>
                </a:solidFill>
              </a:rPr>
              <a:t>[</a:t>
            </a:r>
            <a:r>
              <a:rPr lang="en-US" i="1" dirty="0">
                <a:solidFill>
                  <a:schemeClr val="tx1">
                    <a:lumMod val="65000"/>
                    <a:lumOff val="35000"/>
                  </a:schemeClr>
                </a:solidFill>
              </a:rPr>
              <a:t>let’s say: </a:t>
            </a:r>
            <a:r>
              <a:rPr lang="en-US" i="1" dirty="0" smtClean="0">
                <a:solidFill>
                  <a:schemeClr val="tx1">
                    <a:lumMod val="65000"/>
                    <a:lumOff val="35000"/>
                  </a:schemeClr>
                </a:solidFill>
              </a:rPr>
              <a:t>truths</a:t>
            </a:r>
            <a:r>
              <a:rPr lang="en-US" dirty="0" smtClean="0">
                <a:solidFill>
                  <a:schemeClr val="tx1">
                    <a:lumMod val="65000"/>
                    <a:lumOff val="35000"/>
                  </a:schemeClr>
                </a:solidFill>
              </a:rPr>
              <a:t>]</a:t>
            </a:r>
            <a:r>
              <a:rPr lang="en-US" dirty="0" smtClean="0"/>
              <a:t>.  </a:t>
            </a:r>
            <a:r>
              <a:rPr lang="en-US" dirty="0"/>
              <a:t>17  And he said unto him, Well, thou good servant: because thou hast been faithful in a very little, have thou </a:t>
            </a:r>
            <a:r>
              <a:rPr lang="en-US" u="sng" dirty="0"/>
              <a:t>authority over ten cities</a:t>
            </a:r>
            <a:r>
              <a:rPr lang="en-US" dirty="0"/>
              <a:t>.  18  And the second came, saying, Lord, thy pound hath </a:t>
            </a:r>
            <a:r>
              <a:rPr lang="en-US" u="sng" dirty="0"/>
              <a:t>gained five pounds</a:t>
            </a:r>
            <a:r>
              <a:rPr lang="en-US" dirty="0"/>
              <a:t>.  19  And he said likewise to him, Be thou also over </a:t>
            </a:r>
            <a:r>
              <a:rPr lang="en-US" u="sng" dirty="0"/>
              <a:t>five cities</a:t>
            </a:r>
            <a:r>
              <a:rPr lang="en-US" dirty="0"/>
              <a:t>. </a:t>
            </a:r>
            <a:endParaRPr lang="en-US" dirty="0" smtClean="0"/>
          </a:p>
          <a:p>
            <a:pPr lvl="1"/>
            <a:r>
              <a:rPr lang="en-US" dirty="0" smtClean="0"/>
              <a:t>The truth is on loan to all of us. We each get the truth. We are supposed to use it.</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49</a:t>
            </a:fld>
            <a:endParaRPr lang="en-US"/>
          </a:p>
        </p:txBody>
      </p:sp>
    </p:spTree>
    <p:extLst>
      <p:ext uri="{BB962C8B-B14F-4D97-AF65-F5344CB8AC3E}">
        <p14:creationId xmlns:p14="http://schemas.microsoft.com/office/powerpoint/2010/main" val="14254999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a:t>
            </a:r>
            <a:r>
              <a:rPr lang="en-US" dirty="0" smtClean="0"/>
              <a:t>19:20-25 And </a:t>
            </a:r>
            <a:r>
              <a:rPr lang="en-US" dirty="0"/>
              <a:t>another came, saying, Lord, behold, </a:t>
            </a:r>
            <a:r>
              <a:rPr lang="en-US" u="sng" dirty="0"/>
              <a:t>here is thy </a:t>
            </a:r>
            <a:r>
              <a:rPr lang="en-US" u="sng" dirty="0" smtClean="0"/>
              <a:t>pound</a:t>
            </a:r>
            <a:r>
              <a:rPr lang="en-US" dirty="0" smtClean="0"/>
              <a:t> </a:t>
            </a:r>
            <a:r>
              <a:rPr lang="en-US" dirty="0" smtClean="0">
                <a:solidFill>
                  <a:schemeClr val="tx1">
                    <a:lumMod val="65000"/>
                    <a:lumOff val="35000"/>
                  </a:schemeClr>
                </a:solidFill>
              </a:rPr>
              <a:t>[</a:t>
            </a:r>
            <a:r>
              <a:rPr lang="en-US" i="1" dirty="0" smtClean="0">
                <a:solidFill>
                  <a:schemeClr val="tx1">
                    <a:lumMod val="65000"/>
                    <a:lumOff val="35000"/>
                  </a:schemeClr>
                </a:solidFill>
              </a:rPr>
              <a:t>let’s </a:t>
            </a:r>
            <a:r>
              <a:rPr lang="en-US" i="1" dirty="0">
                <a:solidFill>
                  <a:schemeClr val="tx1">
                    <a:lumMod val="65000"/>
                    <a:lumOff val="35000"/>
                  </a:schemeClr>
                </a:solidFill>
              </a:rPr>
              <a:t>say: truth</a:t>
            </a:r>
            <a:r>
              <a:rPr lang="en-US" dirty="0">
                <a:solidFill>
                  <a:schemeClr val="tx1">
                    <a:lumMod val="65000"/>
                    <a:lumOff val="35000"/>
                  </a:schemeClr>
                </a:solidFill>
              </a:rPr>
              <a:t>]</a:t>
            </a:r>
            <a:r>
              <a:rPr lang="en-US" dirty="0" smtClean="0"/>
              <a:t>, </a:t>
            </a:r>
            <a:r>
              <a:rPr lang="en-US" dirty="0"/>
              <a:t>which I have kept laid up in a napkin:  21  For I feared thee, because thou art an austere man: thou </a:t>
            </a:r>
            <a:r>
              <a:rPr lang="en-US" dirty="0" err="1"/>
              <a:t>takest</a:t>
            </a:r>
            <a:r>
              <a:rPr lang="en-US" dirty="0"/>
              <a:t> up that thou </a:t>
            </a:r>
            <a:r>
              <a:rPr lang="en-US" dirty="0" err="1"/>
              <a:t>layedst</a:t>
            </a:r>
            <a:r>
              <a:rPr lang="en-US" dirty="0"/>
              <a:t> not down, and </a:t>
            </a:r>
            <a:r>
              <a:rPr lang="en-US" dirty="0" err="1"/>
              <a:t>reapest</a:t>
            </a:r>
            <a:r>
              <a:rPr lang="en-US" dirty="0"/>
              <a:t> that thou didst not sow.  22  And he saith unto him, Out of thine own mouth will I judge thee, thou wicked servant. Thou </a:t>
            </a:r>
            <a:r>
              <a:rPr lang="en-US" dirty="0" err="1"/>
              <a:t>knewest</a:t>
            </a:r>
            <a:r>
              <a:rPr lang="en-US" dirty="0"/>
              <a:t> that I was an austere man, taking up that I laid not down, and reaping that I did not sow:  23  Wherefore then </a:t>
            </a:r>
            <a:r>
              <a:rPr lang="en-US" dirty="0" err="1"/>
              <a:t>gavest</a:t>
            </a:r>
            <a:r>
              <a:rPr lang="en-US" dirty="0"/>
              <a:t> not thou my money </a:t>
            </a:r>
            <a:r>
              <a:rPr lang="en-US" dirty="0">
                <a:solidFill>
                  <a:schemeClr val="tx1">
                    <a:lumMod val="65000"/>
                    <a:lumOff val="35000"/>
                  </a:schemeClr>
                </a:solidFill>
              </a:rPr>
              <a:t>[</a:t>
            </a:r>
            <a:r>
              <a:rPr lang="en-US" i="1" dirty="0">
                <a:solidFill>
                  <a:schemeClr val="tx1">
                    <a:lumMod val="65000"/>
                    <a:lumOff val="35000"/>
                  </a:schemeClr>
                </a:solidFill>
              </a:rPr>
              <a:t>let’s say: truth</a:t>
            </a:r>
            <a:r>
              <a:rPr lang="en-US" dirty="0" smtClean="0">
                <a:solidFill>
                  <a:schemeClr val="tx1">
                    <a:lumMod val="65000"/>
                    <a:lumOff val="35000"/>
                  </a:schemeClr>
                </a:solidFill>
              </a:rPr>
              <a:t>] </a:t>
            </a:r>
            <a:r>
              <a:rPr lang="en-US" dirty="0" smtClean="0"/>
              <a:t>into </a:t>
            </a:r>
            <a:r>
              <a:rPr lang="en-US" dirty="0"/>
              <a:t>the bank, that at my coming I might have required mine own with usury? </a:t>
            </a:r>
            <a:r>
              <a:rPr lang="en-US" dirty="0" smtClean="0">
                <a:solidFill>
                  <a:schemeClr val="tx1">
                    <a:lumMod val="65000"/>
                    <a:lumOff val="35000"/>
                  </a:schemeClr>
                </a:solidFill>
              </a:rPr>
              <a:t>[</a:t>
            </a:r>
            <a:r>
              <a:rPr lang="en-US" i="1" dirty="0" smtClean="0">
                <a:solidFill>
                  <a:schemeClr val="tx1">
                    <a:lumMod val="65000"/>
                    <a:lumOff val="35000"/>
                  </a:schemeClr>
                </a:solidFill>
              </a:rPr>
              <a:t>at least let others increase it for you</a:t>
            </a:r>
            <a:r>
              <a:rPr lang="en-US" dirty="0" smtClean="0">
                <a:solidFill>
                  <a:schemeClr val="tx1">
                    <a:lumMod val="65000"/>
                    <a:lumOff val="35000"/>
                  </a:schemeClr>
                </a:solidFill>
              </a:rPr>
              <a:t>] </a:t>
            </a:r>
            <a:r>
              <a:rPr lang="en-US" dirty="0"/>
              <a:t>24  And he said unto them that stood by, Take from him the </a:t>
            </a:r>
            <a:r>
              <a:rPr lang="en-US" dirty="0" smtClean="0"/>
              <a:t>pound </a:t>
            </a:r>
            <a:r>
              <a:rPr lang="en-US" dirty="0">
                <a:solidFill>
                  <a:schemeClr val="tx1">
                    <a:lumMod val="65000"/>
                    <a:lumOff val="35000"/>
                  </a:schemeClr>
                </a:solidFill>
              </a:rPr>
              <a:t>[</a:t>
            </a:r>
            <a:r>
              <a:rPr lang="en-US" i="1" dirty="0">
                <a:solidFill>
                  <a:schemeClr val="tx1">
                    <a:lumMod val="65000"/>
                    <a:lumOff val="35000"/>
                  </a:schemeClr>
                </a:solidFill>
              </a:rPr>
              <a:t>let’s say: truth</a:t>
            </a:r>
            <a:r>
              <a:rPr lang="en-US" dirty="0">
                <a:solidFill>
                  <a:schemeClr val="tx1">
                    <a:lumMod val="65000"/>
                    <a:lumOff val="35000"/>
                  </a:schemeClr>
                </a:solidFill>
              </a:rPr>
              <a:t>]</a:t>
            </a:r>
            <a:r>
              <a:rPr lang="en-US" dirty="0" smtClean="0"/>
              <a:t>, </a:t>
            </a:r>
            <a:r>
              <a:rPr lang="en-US" dirty="0"/>
              <a:t>and give it to him that hath ten pounds.  25  (And they said unto him, Lord, he hath ten pounds</a:t>
            </a:r>
            <a:r>
              <a:rPr lang="en-US" dirty="0" smtClean="0"/>
              <a:t>.)</a:t>
            </a:r>
          </a:p>
          <a:p>
            <a:pPr lvl="1"/>
            <a:r>
              <a:rPr lang="en-US" dirty="0" smtClean="0"/>
              <a:t>At least listen in church.</a:t>
            </a:r>
          </a:p>
          <a:p>
            <a:pPr lvl="1"/>
            <a:r>
              <a:rPr lang="en-US" dirty="0" smtClean="0"/>
              <a:t>At least support those that do trade the truth.</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50</a:t>
            </a:fld>
            <a:endParaRPr lang="en-US"/>
          </a:p>
        </p:txBody>
      </p:sp>
    </p:spTree>
    <p:extLst>
      <p:ext uri="{BB962C8B-B14F-4D97-AF65-F5344CB8AC3E}">
        <p14:creationId xmlns:p14="http://schemas.microsoft.com/office/powerpoint/2010/main" val="2544245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a:t>
            </a:r>
            <a:r>
              <a:rPr lang="en-US" dirty="0" smtClean="0"/>
              <a:t>19:26-27  </a:t>
            </a:r>
            <a:r>
              <a:rPr lang="en-US" dirty="0"/>
              <a:t>For I say unto you, That unto every one which hath </a:t>
            </a:r>
            <a:r>
              <a:rPr lang="en-US" dirty="0">
                <a:solidFill>
                  <a:schemeClr val="tx1">
                    <a:lumMod val="65000"/>
                    <a:lumOff val="35000"/>
                  </a:schemeClr>
                </a:solidFill>
              </a:rPr>
              <a:t>[</a:t>
            </a:r>
            <a:r>
              <a:rPr lang="en-US" i="1" dirty="0">
                <a:solidFill>
                  <a:schemeClr val="tx1">
                    <a:lumMod val="65000"/>
                    <a:lumOff val="35000"/>
                  </a:schemeClr>
                </a:solidFill>
              </a:rPr>
              <a:t>let’s say: truth</a:t>
            </a:r>
            <a:r>
              <a:rPr lang="en-US" dirty="0">
                <a:solidFill>
                  <a:schemeClr val="tx1">
                    <a:lumMod val="65000"/>
                    <a:lumOff val="35000"/>
                  </a:schemeClr>
                </a:solidFill>
              </a:rPr>
              <a:t>] </a:t>
            </a:r>
            <a:r>
              <a:rPr lang="en-US" dirty="0"/>
              <a:t>shall be given; and from him that hath not </a:t>
            </a:r>
            <a:r>
              <a:rPr lang="en-US" dirty="0">
                <a:solidFill>
                  <a:schemeClr val="tx1">
                    <a:lumMod val="65000"/>
                    <a:lumOff val="35000"/>
                  </a:schemeClr>
                </a:solidFill>
              </a:rPr>
              <a:t>[</a:t>
            </a:r>
            <a:r>
              <a:rPr lang="en-US" i="1" dirty="0">
                <a:solidFill>
                  <a:schemeClr val="tx1">
                    <a:lumMod val="65000"/>
                    <a:lumOff val="35000"/>
                  </a:schemeClr>
                </a:solidFill>
              </a:rPr>
              <a:t>let’s say: truth</a:t>
            </a:r>
            <a:r>
              <a:rPr lang="en-US" dirty="0">
                <a:solidFill>
                  <a:schemeClr val="tx1">
                    <a:lumMod val="65000"/>
                    <a:lumOff val="35000"/>
                  </a:schemeClr>
                </a:solidFill>
              </a:rPr>
              <a:t>]</a:t>
            </a:r>
            <a:r>
              <a:rPr lang="en-US" dirty="0"/>
              <a:t>, even </a:t>
            </a:r>
            <a:r>
              <a:rPr lang="en-US" u="sng" dirty="0"/>
              <a:t>that he hath</a:t>
            </a:r>
            <a:r>
              <a:rPr lang="en-US" dirty="0"/>
              <a:t> </a:t>
            </a:r>
            <a:r>
              <a:rPr lang="en-US" dirty="0">
                <a:solidFill>
                  <a:schemeClr val="tx1">
                    <a:lumMod val="65000"/>
                    <a:lumOff val="35000"/>
                  </a:schemeClr>
                </a:solidFill>
              </a:rPr>
              <a:t>[</a:t>
            </a:r>
            <a:r>
              <a:rPr lang="en-US" i="1" dirty="0">
                <a:solidFill>
                  <a:schemeClr val="tx1">
                    <a:lumMod val="65000"/>
                    <a:lumOff val="35000"/>
                  </a:schemeClr>
                </a:solidFill>
              </a:rPr>
              <a:t>let’s say: truth</a:t>
            </a:r>
            <a:r>
              <a:rPr lang="en-US" dirty="0">
                <a:solidFill>
                  <a:schemeClr val="tx1">
                    <a:lumMod val="65000"/>
                    <a:lumOff val="35000"/>
                  </a:schemeClr>
                </a:solidFill>
              </a:rPr>
              <a:t>] </a:t>
            </a:r>
            <a:r>
              <a:rPr lang="en-US" u="sng" dirty="0"/>
              <a:t>shall be taken away from him</a:t>
            </a:r>
            <a:r>
              <a:rPr lang="en-US" dirty="0"/>
              <a:t>.  27  But those mine enemies </a:t>
            </a:r>
            <a:r>
              <a:rPr lang="en-US" dirty="0">
                <a:solidFill>
                  <a:schemeClr val="tx1">
                    <a:lumMod val="65000"/>
                    <a:lumOff val="35000"/>
                  </a:schemeClr>
                </a:solidFill>
              </a:rPr>
              <a:t>[</a:t>
            </a:r>
            <a:r>
              <a:rPr lang="en-US" i="1" dirty="0">
                <a:solidFill>
                  <a:schemeClr val="tx1">
                    <a:lumMod val="65000"/>
                    <a:lumOff val="35000"/>
                  </a:schemeClr>
                </a:solidFill>
              </a:rPr>
              <a:t>other 7 included?</a:t>
            </a:r>
            <a:r>
              <a:rPr lang="en-US" dirty="0">
                <a:solidFill>
                  <a:schemeClr val="tx1">
                    <a:lumMod val="65000"/>
                    <a:lumOff val="35000"/>
                  </a:schemeClr>
                </a:solidFill>
              </a:rPr>
              <a:t>]</a:t>
            </a:r>
            <a:r>
              <a:rPr lang="en-US" dirty="0"/>
              <a:t>, which would not that I should reign over them, bring hither, and slay them before me.</a:t>
            </a:r>
          </a:p>
          <a:p>
            <a:pPr lvl="1"/>
            <a:r>
              <a:rPr lang="en-US" dirty="0" smtClean="0"/>
              <a:t>Just teaching principles or concepts here, but…</a:t>
            </a:r>
          </a:p>
          <a:p>
            <a:pPr lvl="1"/>
            <a:r>
              <a:rPr lang="en-US" b="1" u="sng" dirty="0" smtClean="0"/>
              <a:t>MAYBE</a:t>
            </a:r>
            <a:r>
              <a:rPr lang="en-US" dirty="0"/>
              <a:t>: 3 Saved, 7 Lost. </a:t>
            </a:r>
          </a:p>
          <a:p>
            <a:pPr lvl="2"/>
            <a:r>
              <a:rPr lang="en-US" dirty="0"/>
              <a:t>2 Bought and bought more, 1 Bought but did buy more, 7 </a:t>
            </a:r>
            <a:r>
              <a:rPr lang="en-US" dirty="0" smtClean="0"/>
              <a:t>Sold</a:t>
            </a:r>
          </a:p>
          <a:p>
            <a:pPr lvl="1"/>
            <a:r>
              <a:rPr lang="en-US" dirty="0" smtClean="0"/>
              <a:t>The more truth you have, the more is given to you. The less you have…</a:t>
            </a:r>
          </a:p>
          <a:p>
            <a:pPr lvl="1"/>
            <a:r>
              <a:rPr lang="en-US" dirty="0"/>
              <a:t>Not increasing your truth is going to cost you.</a:t>
            </a:r>
          </a:p>
          <a:p>
            <a:pPr lvl="1"/>
            <a:r>
              <a:rPr lang="en-US" dirty="0" smtClean="0"/>
              <a:t>Selling the truth is going to cost you.</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51</a:t>
            </a:fld>
            <a:endParaRPr lang="en-US"/>
          </a:p>
        </p:txBody>
      </p:sp>
    </p:spTree>
    <p:extLst>
      <p:ext uri="{BB962C8B-B14F-4D97-AF65-F5344CB8AC3E}">
        <p14:creationId xmlns:p14="http://schemas.microsoft.com/office/powerpoint/2010/main" val="5850422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Psalms </a:t>
            </a:r>
            <a:r>
              <a:rPr lang="en-US" dirty="0"/>
              <a:t>78:21-22  Therefore the LORD heard this, and was </a:t>
            </a:r>
            <a:r>
              <a:rPr lang="en-US" u="sng" dirty="0"/>
              <a:t>wroth</a:t>
            </a:r>
            <a:r>
              <a:rPr lang="en-US" dirty="0"/>
              <a:t>: so a fire was kindled against Jacob, and </a:t>
            </a:r>
            <a:r>
              <a:rPr lang="en-US" u="sng" dirty="0"/>
              <a:t>anger</a:t>
            </a:r>
            <a:r>
              <a:rPr lang="en-US" dirty="0"/>
              <a:t> also came up against Israel;  22  </a:t>
            </a:r>
            <a:r>
              <a:rPr lang="en-US" u="sng" dirty="0"/>
              <a:t>Because they </a:t>
            </a:r>
            <a:r>
              <a:rPr lang="en-US" b="1" u="sng" dirty="0"/>
              <a:t>believed not in God</a:t>
            </a:r>
            <a:r>
              <a:rPr lang="en-US" dirty="0"/>
              <a:t>, and </a:t>
            </a:r>
            <a:r>
              <a:rPr lang="en-US" u="sng" dirty="0"/>
              <a:t>trusted not</a:t>
            </a:r>
            <a:r>
              <a:rPr lang="en-US" dirty="0"/>
              <a:t> in his salvation</a:t>
            </a:r>
            <a:r>
              <a:rPr lang="en-US" dirty="0" smtClean="0"/>
              <a:t>:</a:t>
            </a:r>
          </a:p>
          <a:p>
            <a:pPr lvl="1"/>
            <a:r>
              <a:rPr lang="en-US" dirty="0" smtClean="0"/>
              <a:t>You’re going to anger the King of Kings.</a:t>
            </a:r>
          </a:p>
          <a:p>
            <a:r>
              <a:rPr lang="en-US" dirty="0"/>
              <a:t>Psalms 106:24-26  Yea, they despised the pleasant land, </a:t>
            </a:r>
            <a:r>
              <a:rPr lang="en-US" u="sng" dirty="0"/>
              <a:t>they </a:t>
            </a:r>
            <a:r>
              <a:rPr lang="en-US" b="1" u="sng" dirty="0"/>
              <a:t>believed not his word</a:t>
            </a:r>
            <a:r>
              <a:rPr lang="en-US" dirty="0"/>
              <a:t>:  25  But murmured in their tents, and </a:t>
            </a:r>
            <a:r>
              <a:rPr lang="en-US" u="sng" dirty="0"/>
              <a:t>hearkened not unto the voice of the LORD</a:t>
            </a:r>
            <a:r>
              <a:rPr lang="en-US" dirty="0"/>
              <a:t>.  26  Therefore he lifted up his hand against them, to </a:t>
            </a:r>
            <a:r>
              <a:rPr lang="en-US" u="sng" dirty="0"/>
              <a:t>overthrow them</a:t>
            </a:r>
            <a:r>
              <a:rPr lang="en-US" dirty="0"/>
              <a:t> in the wilderness</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52</a:t>
            </a:fld>
            <a:endParaRPr lang="en-US"/>
          </a:p>
        </p:txBody>
      </p:sp>
    </p:spTree>
    <p:extLst>
      <p:ext uri="{BB962C8B-B14F-4D97-AF65-F5344CB8AC3E}">
        <p14:creationId xmlns:p14="http://schemas.microsoft.com/office/powerpoint/2010/main" val="133175181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Psalms </a:t>
            </a:r>
            <a:r>
              <a:rPr lang="en-US" dirty="0"/>
              <a:t>78:36-40  Nevertheless they did </a:t>
            </a:r>
            <a:r>
              <a:rPr lang="en-US" u="sng" dirty="0"/>
              <a:t>flatter him with their mouth</a:t>
            </a:r>
            <a:r>
              <a:rPr lang="en-US" dirty="0"/>
              <a:t>, and </a:t>
            </a:r>
            <a:r>
              <a:rPr lang="en-US" u="sng" dirty="0"/>
              <a:t>they lied unto him</a:t>
            </a:r>
            <a:r>
              <a:rPr lang="en-US" dirty="0"/>
              <a:t> with their tongues.  37  For their heart was not right with him, neither were they </a:t>
            </a:r>
            <a:r>
              <a:rPr lang="en-US" dirty="0" err="1"/>
              <a:t>stedfast</a:t>
            </a:r>
            <a:r>
              <a:rPr lang="en-US" dirty="0"/>
              <a:t> in his covenant.  38  But he, being full of compassion, forgave their iniquity, and </a:t>
            </a:r>
            <a:r>
              <a:rPr lang="en-US" b="1" u="sng" dirty="0"/>
              <a:t>destroy</a:t>
            </a:r>
            <a:r>
              <a:rPr lang="en-US" dirty="0"/>
              <a:t>ed them not: yea, </a:t>
            </a:r>
            <a:r>
              <a:rPr lang="en-US" u="sng" dirty="0"/>
              <a:t>many a time turned he his anger away</a:t>
            </a:r>
            <a:r>
              <a:rPr lang="en-US" dirty="0"/>
              <a:t>, and </a:t>
            </a:r>
            <a:r>
              <a:rPr lang="en-US" u="sng" dirty="0"/>
              <a:t>did not stir up all his wrath</a:t>
            </a:r>
            <a:r>
              <a:rPr lang="en-US" dirty="0"/>
              <a:t>.  39  For he remembered that they were but flesh; a wind that </a:t>
            </a:r>
            <a:r>
              <a:rPr lang="en-US" dirty="0" err="1"/>
              <a:t>passeth</a:t>
            </a:r>
            <a:r>
              <a:rPr lang="en-US" dirty="0"/>
              <a:t> away, and cometh not again.  40  How oft did they </a:t>
            </a:r>
            <a:r>
              <a:rPr lang="en-US" b="1" u="sng" dirty="0"/>
              <a:t>provoke him</a:t>
            </a:r>
            <a:r>
              <a:rPr lang="en-US" dirty="0"/>
              <a:t> in the wilderness, and </a:t>
            </a:r>
            <a:r>
              <a:rPr lang="en-US" b="1" u="sng" dirty="0"/>
              <a:t>grieve him</a:t>
            </a:r>
            <a:r>
              <a:rPr lang="en-US" dirty="0"/>
              <a:t> in the desert!</a:t>
            </a:r>
          </a:p>
          <a:p>
            <a:pPr lvl="1"/>
            <a:r>
              <a:rPr lang="en-US" dirty="0" smtClean="0"/>
              <a:t>“We want the truth, God!”, we men lie.</a:t>
            </a:r>
          </a:p>
          <a:p>
            <a:pPr lvl="1"/>
            <a:r>
              <a:rPr lang="en-US" dirty="0" smtClean="0"/>
              <a:t>Just </a:t>
            </a:r>
            <a:r>
              <a:rPr lang="en-US" dirty="0"/>
              <a:t>like the Pharisees, they say and do not (Matt 23:3).</a:t>
            </a:r>
          </a:p>
          <a:p>
            <a:pPr lvl="1"/>
            <a:r>
              <a:rPr lang="en-US" dirty="0" smtClean="0"/>
              <a:t>When </a:t>
            </a:r>
            <a:r>
              <a:rPr lang="en-US" dirty="0"/>
              <a:t>you choose not to believe, when you sell the truth, you are poking the bear!</a:t>
            </a:r>
          </a:p>
          <a:p>
            <a:pPr lvl="1"/>
            <a:r>
              <a:rPr lang="en-US" dirty="0"/>
              <a:t>Just because you </a:t>
            </a:r>
            <a:r>
              <a:rPr lang="en-US" dirty="0" smtClean="0"/>
              <a:t>haven’t </a:t>
            </a:r>
            <a:r>
              <a:rPr lang="en-US" dirty="0"/>
              <a:t>seen God’s wrath yet doesn’t mean you are good with him. </a:t>
            </a:r>
          </a:p>
          <a:p>
            <a:pPr lvl="1"/>
            <a:r>
              <a:rPr lang="en-US" dirty="0"/>
              <a:t>God may just be being patient with your unbelief.</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53</a:t>
            </a:fld>
            <a:endParaRPr lang="en-US"/>
          </a:p>
        </p:txBody>
      </p:sp>
    </p:spTree>
    <p:extLst>
      <p:ext uri="{BB962C8B-B14F-4D97-AF65-F5344CB8AC3E}">
        <p14:creationId xmlns:p14="http://schemas.microsoft.com/office/powerpoint/2010/main" val="72967440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Deuteronomy </a:t>
            </a:r>
            <a:r>
              <a:rPr lang="en-US" dirty="0" smtClean="0"/>
              <a:t>1:32,34-35  </a:t>
            </a:r>
            <a:r>
              <a:rPr lang="en-US" dirty="0"/>
              <a:t>Yet in this thing </a:t>
            </a:r>
            <a:r>
              <a:rPr lang="en-US" u="sng" dirty="0"/>
              <a:t>ye did not believe the LORD your God</a:t>
            </a:r>
            <a:r>
              <a:rPr lang="en-US" dirty="0"/>
              <a:t>, </a:t>
            </a:r>
            <a:r>
              <a:rPr lang="en-US" dirty="0" smtClean="0"/>
              <a:t>… 34  </a:t>
            </a:r>
            <a:r>
              <a:rPr lang="en-US" dirty="0"/>
              <a:t>And the LORD heard the voice of your words, and was wroth, and </a:t>
            </a:r>
            <a:r>
              <a:rPr lang="en-US" dirty="0" err="1"/>
              <a:t>sware</a:t>
            </a:r>
            <a:r>
              <a:rPr lang="en-US" dirty="0"/>
              <a:t>, saying,  35  </a:t>
            </a:r>
            <a:r>
              <a:rPr lang="en-US" u="sng" dirty="0"/>
              <a:t>Surely there shall not one of these men of this evil generation see that good land</a:t>
            </a:r>
            <a:r>
              <a:rPr lang="en-US" dirty="0"/>
              <a:t>, which I </a:t>
            </a:r>
            <a:r>
              <a:rPr lang="en-US" dirty="0" err="1"/>
              <a:t>sware</a:t>
            </a:r>
            <a:r>
              <a:rPr lang="en-US" dirty="0"/>
              <a:t> to give unto your fathers,</a:t>
            </a:r>
          </a:p>
          <a:p>
            <a:pPr lvl="1"/>
            <a:r>
              <a:rPr lang="en-US" dirty="0"/>
              <a:t>You aren’t seeing heaven without the truth.</a:t>
            </a:r>
          </a:p>
          <a:p>
            <a:pPr lvl="1"/>
            <a:r>
              <a:rPr lang="en-US" dirty="0"/>
              <a:t>But YES, the Christian also will have consequences for selling the truth.</a:t>
            </a:r>
          </a:p>
          <a:p>
            <a:pPr lvl="1"/>
            <a:r>
              <a:rPr lang="en-US" dirty="0" smtClean="0"/>
              <a:t>Wait, I though I WOULD get a blessing if I sold the truth?</a:t>
            </a:r>
          </a:p>
          <a:p>
            <a:pPr lvl="2"/>
            <a:r>
              <a:rPr lang="en-US" dirty="0" smtClean="0"/>
              <a:t>Now or Later?</a:t>
            </a:r>
          </a:p>
          <a:p>
            <a:pPr lvl="2"/>
            <a:r>
              <a:rPr lang="en-US" dirty="0" smtClean="0"/>
              <a:t>There is a long-term cost.</a:t>
            </a:r>
          </a:p>
          <a:p>
            <a:pPr lvl="1"/>
            <a:r>
              <a:rPr lang="en-US" dirty="0" smtClean="0"/>
              <a:t>When do you want to enjoy the value of the truth?</a:t>
            </a:r>
          </a:p>
        </p:txBody>
      </p:sp>
      <p:sp>
        <p:nvSpPr>
          <p:cNvPr id="3" name="Slide Number Placeholder 2"/>
          <p:cNvSpPr>
            <a:spLocks noGrp="1"/>
          </p:cNvSpPr>
          <p:nvPr>
            <p:ph type="sldNum" sz="quarter" idx="12"/>
          </p:nvPr>
        </p:nvSpPr>
        <p:spPr/>
        <p:txBody>
          <a:bodyPr/>
          <a:lstStyle/>
          <a:p>
            <a:fld id="{172C059E-16DE-4C0D-A377-2C3D2DE09514}" type="slidenum">
              <a:rPr lang="en-US" smtClean="0"/>
              <a:t>54</a:t>
            </a:fld>
            <a:endParaRPr lang="en-US"/>
          </a:p>
        </p:txBody>
      </p:sp>
    </p:spTree>
    <p:extLst>
      <p:ext uri="{BB962C8B-B14F-4D97-AF65-F5344CB8AC3E}">
        <p14:creationId xmlns:p14="http://schemas.microsoft.com/office/powerpoint/2010/main" val="34565735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a:t>
            </a:r>
            <a:r>
              <a:rPr lang="en-US" dirty="0" smtClean="0"/>
              <a:t>1:20-28  </a:t>
            </a:r>
            <a:r>
              <a:rPr lang="en-US" dirty="0"/>
              <a:t>Wisdom </a:t>
            </a:r>
            <a:r>
              <a:rPr lang="en-US" dirty="0" err="1"/>
              <a:t>crieth</a:t>
            </a:r>
            <a:r>
              <a:rPr lang="en-US" dirty="0"/>
              <a:t> without; she </a:t>
            </a:r>
            <a:r>
              <a:rPr lang="en-US" dirty="0" err="1"/>
              <a:t>uttereth</a:t>
            </a:r>
            <a:r>
              <a:rPr lang="en-US" dirty="0"/>
              <a:t> her voice in the streets:  21  She </a:t>
            </a:r>
            <a:r>
              <a:rPr lang="en-US" dirty="0" err="1"/>
              <a:t>crieth</a:t>
            </a:r>
            <a:r>
              <a:rPr lang="en-US" dirty="0"/>
              <a:t> in the chief place of concourse, in the openings of the gates: in the city she </a:t>
            </a:r>
            <a:r>
              <a:rPr lang="en-US" dirty="0" err="1"/>
              <a:t>uttereth</a:t>
            </a:r>
            <a:r>
              <a:rPr lang="en-US" dirty="0"/>
              <a:t> her words, saying,  22  How long, ye simple ones, will ye love simplicity? and the scorners delight in their scorning, and fools hate knowledge?  23  </a:t>
            </a:r>
            <a:r>
              <a:rPr lang="en-US" u="sng" dirty="0"/>
              <a:t>Turn you at my reproof</a:t>
            </a:r>
            <a:r>
              <a:rPr lang="en-US" dirty="0"/>
              <a:t>: behold, I will pour out my spirit unto you, </a:t>
            </a:r>
            <a:r>
              <a:rPr lang="en-US" b="1" u="sng" dirty="0"/>
              <a:t>I will make known my words unto you</a:t>
            </a:r>
            <a:r>
              <a:rPr lang="en-US" dirty="0"/>
              <a:t>.  24  </a:t>
            </a:r>
            <a:r>
              <a:rPr lang="en-US" u="sng" dirty="0"/>
              <a:t>Because I have called, and ye refused</a:t>
            </a:r>
            <a:r>
              <a:rPr lang="en-US" dirty="0"/>
              <a:t>; I have stretched out my hand, and no man regarded;  25  But </a:t>
            </a:r>
            <a:r>
              <a:rPr lang="en-US" u="sng" dirty="0"/>
              <a:t>ye have set at </a:t>
            </a:r>
            <a:r>
              <a:rPr lang="en-US" u="sng" dirty="0" err="1"/>
              <a:t>nought</a:t>
            </a:r>
            <a:r>
              <a:rPr lang="en-US" u="sng" dirty="0"/>
              <a:t> all my counsel</a:t>
            </a:r>
            <a:r>
              <a:rPr lang="en-US" dirty="0"/>
              <a:t>, and </a:t>
            </a:r>
            <a:r>
              <a:rPr lang="en-US" u="sng" dirty="0"/>
              <a:t>would none of my reproof</a:t>
            </a:r>
            <a:r>
              <a:rPr lang="en-US" dirty="0"/>
              <a:t>:  26  </a:t>
            </a:r>
            <a:r>
              <a:rPr lang="en-US" u="sng" dirty="0"/>
              <a:t>I also will laugh at your calamity; I will mock when your fear cometh</a:t>
            </a:r>
            <a:r>
              <a:rPr lang="en-US" dirty="0"/>
              <a:t>;  27  </a:t>
            </a:r>
            <a:r>
              <a:rPr lang="en-US" u="sng" dirty="0"/>
              <a:t>When your fear cometh</a:t>
            </a:r>
            <a:r>
              <a:rPr lang="en-US" dirty="0"/>
              <a:t> as </a:t>
            </a:r>
            <a:r>
              <a:rPr lang="en-US" b="1" u="sng" dirty="0"/>
              <a:t>desolation</a:t>
            </a:r>
            <a:r>
              <a:rPr lang="en-US" dirty="0"/>
              <a:t>, and </a:t>
            </a:r>
            <a:r>
              <a:rPr lang="en-US" b="1" u="sng" dirty="0"/>
              <a:t>your destruction</a:t>
            </a:r>
            <a:r>
              <a:rPr lang="en-US" dirty="0"/>
              <a:t> cometh as a whirlwind; when </a:t>
            </a:r>
            <a:r>
              <a:rPr lang="en-US" b="1" u="sng" dirty="0"/>
              <a:t>distress and anguish</a:t>
            </a:r>
            <a:r>
              <a:rPr lang="en-US" dirty="0"/>
              <a:t> cometh upon you.  28  </a:t>
            </a:r>
            <a:r>
              <a:rPr lang="en-US" u="sng" dirty="0"/>
              <a:t>Then shall they call upon me</a:t>
            </a:r>
            <a:r>
              <a:rPr lang="en-US" dirty="0"/>
              <a:t>, </a:t>
            </a:r>
            <a:r>
              <a:rPr lang="en-US" b="1" u="sng" dirty="0"/>
              <a:t>but I will not answer</a:t>
            </a:r>
            <a:r>
              <a:rPr lang="en-US" dirty="0"/>
              <a:t>; they shall seek me early, but </a:t>
            </a:r>
            <a:r>
              <a:rPr lang="en-US" u="sng" dirty="0"/>
              <a:t>they shall not find me</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55</a:t>
            </a:fld>
            <a:endParaRPr lang="en-US"/>
          </a:p>
        </p:txBody>
      </p:sp>
    </p:spTree>
    <p:extLst>
      <p:ext uri="{BB962C8B-B14F-4D97-AF65-F5344CB8AC3E}">
        <p14:creationId xmlns:p14="http://schemas.microsoft.com/office/powerpoint/2010/main" val="171462139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a:t>
            </a:r>
            <a:r>
              <a:rPr lang="en-US" dirty="0" smtClean="0"/>
              <a:t>1:28-31  </a:t>
            </a:r>
            <a:r>
              <a:rPr lang="en-US" u="sng" dirty="0"/>
              <a:t>Then shall they call upon me</a:t>
            </a:r>
            <a:r>
              <a:rPr lang="en-US" dirty="0"/>
              <a:t>, </a:t>
            </a:r>
            <a:r>
              <a:rPr lang="en-US" b="1" u="sng" dirty="0"/>
              <a:t>but I will not answer</a:t>
            </a:r>
            <a:r>
              <a:rPr lang="en-US" dirty="0"/>
              <a:t>; they shall seek me early, but </a:t>
            </a:r>
            <a:r>
              <a:rPr lang="en-US" u="sng" dirty="0"/>
              <a:t>they shall not find me</a:t>
            </a:r>
            <a:r>
              <a:rPr lang="en-US" dirty="0"/>
              <a:t>:  29  For that</a:t>
            </a:r>
            <a:r>
              <a:rPr lang="en-US" u="sng" dirty="0"/>
              <a:t> they hated knowledge</a:t>
            </a:r>
            <a:r>
              <a:rPr lang="en-US" dirty="0"/>
              <a:t>, and did not choose the fear of the LORD:  30  They would none of my counsel: they </a:t>
            </a:r>
            <a:r>
              <a:rPr lang="en-US" u="sng" dirty="0"/>
              <a:t>despised all my reproof</a:t>
            </a:r>
            <a:r>
              <a:rPr lang="en-US" dirty="0"/>
              <a:t>.  31  Therefore shall they </a:t>
            </a:r>
            <a:r>
              <a:rPr lang="en-US" b="1" u="sng" dirty="0"/>
              <a:t>eat of the fruit of their own way</a:t>
            </a:r>
            <a:r>
              <a:rPr lang="en-US" dirty="0"/>
              <a:t>, and be filled with their own devices.</a:t>
            </a:r>
          </a:p>
          <a:p>
            <a:pPr lvl="1"/>
            <a:r>
              <a:rPr lang="en-US" dirty="0"/>
              <a:t>When you reject God’s truth, his correction/reproof, He will let you go your own way.</a:t>
            </a:r>
          </a:p>
          <a:p>
            <a:pPr lvl="1"/>
            <a:r>
              <a:rPr lang="en-US" dirty="0" smtClean="0"/>
              <a:t>And </a:t>
            </a:r>
            <a:r>
              <a:rPr lang="en-US" dirty="0"/>
              <a:t>when your fear comes, and you cry out, He will not answer.</a:t>
            </a:r>
          </a:p>
          <a:p>
            <a:pPr lvl="1"/>
            <a:r>
              <a:rPr lang="en-US" dirty="0" smtClean="0"/>
              <a:t>This </a:t>
            </a:r>
            <a:r>
              <a:rPr lang="en-US" dirty="0"/>
              <a:t>is what can happen when you “make your own truth”!</a:t>
            </a:r>
          </a:p>
          <a:p>
            <a:pPr lvl="1"/>
            <a:r>
              <a:rPr lang="en-US" dirty="0"/>
              <a:t>God will MAKE you understand his word. You just might not like it if he has to</a:t>
            </a:r>
            <a:r>
              <a:rPr lang="en-US" dirty="0" smtClean="0"/>
              <a:t>.</a:t>
            </a:r>
          </a:p>
          <a:p>
            <a:pPr lvl="1"/>
            <a:r>
              <a:rPr lang="en-US" dirty="0" smtClean="0"/>
              <a:t>Don’t be a fool, hating knowledge.</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56</a:t>
            </a:fld>
            <a:endParaRPr lang="en-US"/>
          </a:p>
        </p:txBody>
      </p:sp>
    </p:spTree>
    <p:extLst>
      <p:ext uri="{BB962C8B-B14F-4D97-AF65-F5344CB8AC3E}">
        <p14:creationId xmlns:p14="http://schemas.microsoft.com/office/powerpoint/2010/main" val="74770983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a:t>
            </a:r>
            <a:r>
              <a:rPr lang="en-US" dirty="0" smtClean="0"/>
              <a:t>16:21-22  </a:t>
            </a:r>
            <a:r>
              <a:rPr lang="en-US" dirty="0"/>
              <a:t>From that time forth </a:t>
            </a:r>
            <a:r>
              <a:rPr lang="en-US" u="sng" dirty="0"/>
              <a:t>began Jesus to shew unto his disciples</a:t>
            </a:r>
            <a:r>
              <a:rPr lang="en-US" dirty="0"/>
              <a:t>, how that he must go unto Jerusalem, and suffer many things of the elders and chief priests and scribes, and be killed, and be raised again the third day.  22  Then </a:t>
            </a:r>
            <a:r>
              <a:rPr lang="en-US" u="sng" dirty="0"/>
              <a:t>Peter took him, and began to rebuke him</a:t>
            </a:r>
            <a:r>
              <a:rPr lang="en-US" dirty="0"/>
              <a:t>, saying, Be it far from thee, Lord: </a:t>
            </a:r>
            <a:r>
              <a:rPr lang="en-US" b="1" u="sng" dirty="0"/>
              <a:t>this shall not be</a:t>
            </a:r>
            <a:r>
              <a:rPr lang="en-US" dirty="0"/>
              <a:t> unto thee.  </a:t>
            </a:r>
            <a:endParaRPr lang="en-US" dirty="0" smtClean="0"/>
          </a:p>
          <a:p>
            <a:pPr lvl="1"/>
            <a:r>
              <a:rPr lang="en-US" dirty="0"/>
              <a:t>This goes against everything I want, feel, believe, desire, think should be right.</a:t>
            </a:r>
          </a:p>
          <a:p>
            <a:pPr lvl="1"/>
            <a:r>
              <a:rPr lang="en-US" dirty="0"/>
              <a:t>When it disagrees with your beliefs, your desires, your feelings you reject the truth. You say no, this shall not be.</a:t>
            </a:r>
          </a:p>
          <a:p>
            <a:pPr lvl="1"/>
            <a:r>
              <a:rPr lang="en-US" dirty="0"/>
              <a:t>This is NOT God’s truth, this is NOT God’s plan</a:t>
            </a:r>
            <a:r>
              <a:rPr lang="en-US" dirty="0" smtClean="0"/>
              <a:t>.</a:t>
            </a:r>
            <a:endParaRPr lang="en-US" dirty="0"/>
          </a:p>
          <a:p>
            <a:r>
              <a:rPr lang="en-US" dirty="0"/>
              <a:t>Matthew </a:t>
            </a:r>
            <a:r>
              <a:rPr lang="en-US" dirty="0" smtClean="0"/>
              <a:t>16:23  </a:t>
            </a:r>
            <a:r>
              <a:rPr lang="en-US" dirty="0"/>
              <a:t>But he turned, and said unto Peter, Get thee behind me, Satan: thou art an offence unto me: for </a:t>
            </a:r>
            <a:r>
              <a:rPr lang="en-US" b="1" u="sng" dirty="0"/>
              <a:t>thou </a:t>
            </a:r>
            <a:r>
              <a:rPr lang="en-US" b="1" u="sng" dirty="0" err="1"/>
              <a:t>savourest</a:t>
            </a:r>
            <a:r>
              <a:rPr lang="en-US" b="1" u="sng" dirty="0"/>
              <a:t> not the things that be of God, but those that be of men</a:t>
            </a:r>
            <a:r>
              <a:rPr lang="en-US" dirty="0"/>
              <a:t>.</a:t>
            </a:r>
          </a:p>
          <a:p>
            <a:pPr lvl="1"/>
            <a:r>
              <a:rPr lang="en-US" dirty="0"/>
              <a:t>Why do we reject God’s truths? </a:t>
            </a:r>
            <a:r>
              <a:rPr lang="en-US" dirty="0" smtClean="0"/>
              <a:t>Because you care about this life.</a:t>
            </a:r>
            <a:r>
              <a:rPr lang="en-US" dirty="0"/>
              <a:t> We </a:t>
            </a:r>
            <a:r>
              <a:rPr lang="en-US" dirty="0" err="1"/>
              <a:t>savour</a:t>
            </a:r>
            <a:r>
              <a:rPr lang="en-US" dirty="0"/>
              <a:t> our own things</a:t>
            </a:r>
            <a:r>
              <a:rPr lang="en-US" dirty="0" smtClean="0"/>
              <a:t>.</a:t>
            </a:r>
          </a:p>
          <a:p>
            <a:pPr lvl="1"/>
            <a:r>
              <a:rPr lang="en-US" dirty="0"/>
              <a:t>Did Peter search the scriptures whether these things were so?</a:t>
            </a:r>
          </a:p>
          <a:p>
            <a:pPr lvl="1"/>
            <a:r>
              <a:rPr lang="en-US" dirty="0" smtClean="0"/>
              <a:t>You </a:t>
            </a:r>
            <a:r>
              <a:rPr lang="en-US" dirty="0"/>
              <a:t>are an offence unto Christ</a:t>
            </a:r>
            <a:r>
              <a:rPr lang="en-US" dirty="0" smtClean="0"/>
              <a:t>.</a:t>
            </a:r>
          </a:p>
          <a:p>
            <a:pPr lvl="1"/>
            <a:r>
              <a:rPr lang="en-US" dirty="0" smtClean="0"/>
              <a:t>You are asking for God’s wrath.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57</a:t>
            </a:fld>
            <a:endParaRPr lang="en-US"/>
          </a:p>
        </p:txBody>
      </p:sp>
    </p:spTree>
    <p:extLst>
      <p:ext uri="{BB962C8B-B14F-4D97-AF65-F5344CB8AC3E}">
        <p14:creationId xmlns:p14="http://schemas.microsoft.com/office/powerpoint/2010/main" val="257779681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The Gain of Buying/Investing</a:t>
            </a:r>
            <a:endParaRPr lang="en-US" dirty="0">
              <a:solidFill>
                <a:schemeClr val="tx1">
                  <a:lumMod val="65000"/>
                  <a:lumOff val="35000"/>
                </a:schemeClr>
              </a:solidFill>
            </a:endParaRPr>
          </a:p>
          <a:p>
            <a:r>
              <a:rPr lang="en-US" dirty="0"/>
              <a:t>Matthew 13:44  Again, the kingdom of heaven is like unto </a:t>
            </a:r>
            <a:r>
              <a:rPr lang="en-US" b="1" u="sng" dirty="0"/>
              <a:t>treasure</a:t>
            </a:r>
            <a:r>
              <a:rPr lang="en-US" dirty="0"/>
              <a:t> hid in a field; the which when a man hath found, he </a:t>
            </a:r>
            <a:r>
              <a:rPr lang="en-US" dirty="0" err="1"/>
              <a:t>hideth</a:t>
            </a:r>
            <a:r>
              <a:rPr lang="en-US" dirty="0"/>
              <a:t>, and for joy thereof </a:t>
            </a:r>
            <a:r>
              <a:rPr lang="en-US" dirty="0" err="1"/>
              <a:t>goeth</a:t>
            </a:r>
            <a:r>
              <a:rPr lang="en-US" dirty="0"/>
              <a:t> and </a:t>
            </a:r>
            <a:r>
              <a:rPr lang="en-US" u="sng" dirty="0" err="1"/>
              <a:t>selleth</a:t>
            </a:r>
            <a:r>
              <a:rPr lang="en-US" u="sng" dirty="0"/>
              <a:t> all that he hath, and </a:t>
            </a:r>
            <a:r>
              <a:rPr lang="en-US" u="sng" dirty="0" err="1"/>
              <a:t>buyeth</a:t>
            </a:r>
            <a:r>
              <a:rPr lang="en-US" u="sng" dirty="0"/>
              <a:t> that field</a:t>
            </a:r>
            <a:r>
              <a:rPr lang="en-US" dirty="0"/>
              <a:t>.  </a:t>
            </a:r>
          </a:p>
          <a:p>
            <a:r>
              <a:rPr lang="en-US" dirty="0"/>
              <a:t>Matthew 13:45-46  Again, the kingdom of heaven is like unto a merchant man, seeking goodly pearls:  46  Who, when he had found </a:t>
            </a:r>
            <a:r>
              <a:rPr lang="en-US" u="sng" dirty="0"/>
              <a:t>one pearl of great price</a:t>
            </a:r>
            <a:r>
              <a:rPr lang="en-US" dirty="0"/>
              <a:t>, </a:t>
            </a:r>
            <a:r>
              <a:rPr lang="en-US" u="sng" dirty="0"/>
              <a:t>went and sold all that he had, and bought it</a:t>
            </a:r>
            <a:r>
              <a:rPr lang="en-US" dirty="0" smtClean="0"/>
              <a:t>.</a:t>
            </a:r>
          </a:p>
          <a:p>
            <a:pPr lvl="1"/>
            <a:r>
              <a:rPr lang="en-US" dirty="0" smtClean="0"/>
              <a:t>Great gain. </a:t>
            </a:r>
          </a:p>
          <a:p>
            <a:pPr lvl="1"/>
            <a:r>
              <a:rPr lang="en-US" dirty="0" smtClean="0"/>
              <a:t>For a short while, he has to go without possessions.</a:t>
            </a:r>
            <a:endParaRPr lang="en-US" dirty="0"/>
          </a:p>
          <a:p>
            <a:r>
              <a:rPr lang="en-US" dirty="0"/>
              <a:t>Matthew 16:24-26  Then said Jesus unto his disciples, If any man will come after me, let him deny himself, and take up his cross, and follow me.  25  For whosoever will save his life shall lose it: and </a:t>
            </a:r>
            <a:r>
              <a:rPr lang="en-US" u="sng" dirty="0"/>
              <a:t>whosoever will lose his life for my sake </a:t>
            </a:r>
            <a:r>
              <a:rPr lang="en-US" b="1" u="sng" dirty="0"/>
              <a:t>shall find it</a:t>
            </a:r>
            <a:r>
              <a:rPr lang="en-US" dirty="0"/>
              <a:t>.</a:t>
            </a:r>
          </a:p>
          <a:p>
            <a:pPr lvl="1"/>
            <a:r>
              <a:rPr lang="en-US" dirty="0" smtClean="0"/>
              <a:t>It </a:t>
            </a:r>
            <a:r>
              <a:rPr lang="en-US" dirty="0"/>
              <a:t>WILL cost you your life. But you will have bought your eternal life.  </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58</a:t>
            </a:fld>
            <a:endParaRPr lang="en-US"/>
          </a:p>
        </p:txBody>
      </p:sp>
    </p:spTree>
    <p:extLst>
      <p:ext uri="{BB962C8B-B14F-4D97-AF65-F5344CB8AC3E}">
        <p14:creationId xmlns:p14="http://schemas.microsoft.com/office/powerpoint/2010/main" val="18986748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Chronicles 20:20  And they rose early in the morning, and went forth into the wilderness of </a:t>
            </a:r>
            <a:r>
              <a:rPr lang="en-US" dirty="0" err="1"/>
              <a:t>Tekoa</a:t>
            </a:r>
            <a:r>
              <a:rPr lang="en-US" dirty="0"/>
              <a:t>: and as they went forth, Jehoshaphat stood and said, Hear me, O Judah, and ye inhabitants of Jerusalem</a:t>
            </a:r>
            <a:r>
              <a:rPr lang="en-US" dirty="0" smtClean="0"/>
              <a:t>; </a:t>
            </a:r>
            <a:r>
              <a:rPr lang="en-US" u="sng" dirty="0" smtClean="0"/>
              <a:t>Believe in the LORD your God, </a:t>
            </a:r>
            <a:r>
              <a:rPr lang="en-US" u="sng" dirty="0"/>
              <a:t>so shall ye be established; believe his </a:t>
            </a:r>
            <a:r>
              <a:rPr lang="en-US" u="sng" dirty="0" smtClean="0"/>
              <a:t>prophets</a:t>
            </a:r>
            <a:r>
              <a:rPr lang="en-US" u="sng" dirty="0"/>
              <a:t>, so shall ye prosper</a:t>
            </a:r>
            <a:r>
              <a:rPr lang="en-US" dirty="0"/>
              <a:t>.</a:t>
            </a:r>
          </a:p>
          <a:p>
            <a:pPr lvl="1"/>
            <a:r>
              <a:rPr lang="en-US" dirty="0" smtClean="0"/>
              <a:t>We </a:t>
            </a:r>
            <a:r>
              <a:rPr lang="en-US" dirty="0"/>
              <a:t>know that for us, we won’t be prospering here.</a:t>
            </a:r>
          </a:p>
          <a:p>
            <a:pPr lvl="1"/>
            <a:r>
              <a:rPr lang="en-US" dirty="0" smtClean="0"/>
              <a:t>You’ll </a:t>
            </a:r>
            <a:r>
              <a:rPr lang="en-US" dirty="0"/>
              <a:t>have fruits of the Spirit, joy, peace, etc. But not riches and possessions until Heaven.</a:t>
            </a:r>
          </a:p>
          <a:p>
            <a:pPr lvl="1"/>
            <a:r>
              <a:rPr lang="en-US" dirty="0" smtClean="0"/>
              <a:t>Buying </a:t>
            </a:r>
            <a:r>
              <a:rPr lang="en-US" dirty="0"/>
              <a:t>the truth is the best investment you can possibly make.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59</a:t>
            </a:fld>
            <a:endParaRPr lang="en-US"/>
          </a:p>
        </p:txBody>
      </p:sp>
    </p:spTree>
    <p:extLst>
      <p:ext uri="{BB962C8B-B14F-4D97-AF65-F5344CB8AC3E}">
        <p14:creationId xmlns:p14="http://schemas.microsoft.com/office/powerpoint/2010/main" val="215789971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Mark 10:28-30  Then Peter began to say unto him, Lo, we have left all, and have followed thee.  29  And Jesus answered and said, Verily I say unto you, There is no man that hath left house, or brethren, or sisters, or father, or mother, or wife, or children, or lands, for my sake, and the gospel's,  30  But he shall receive an hundredfold now </a:t>
            </a:r>
            <a:r>
              <a:rPr lang="en-US" u="sng" dirty="0"/>
              <a:t>in this time</a:t>
            </a:r>
            <a:r>
              <a:rPr lang="en-US" dirty="0"/>
              <a:t> </a:t>
            </a:r>
            <a:r>
              <a:rPr lang="en-US" dirty="0">
                <a:solidFill>
                  <a:schemeClr val="tx1">
                    <a:lumMod val="65000"/>
                    <a:lumOff val="35000"/>
                  </a:schemeClr>
                </a:solidFill>
              </a:rPr>
              <a:t>[</a:t>
            </a:r>
            <a:r>
              <a:rPr lang="en-US" i="1" dirty="0">
                <a:solidFill>
                  <a:schemeClr val="tx1">
                    <a:lumMod val="65000"/>
                    <a:lumOff val="35000"/>
                  </a:schemeClr>
                </a:solidFill>
              </a:rPr>
              <a:t>in the kingdom/while there is time</a:t>
            </a:r>
            <a:r>
              <a:rPr lang="en-US" dirty="0">
                <a:solidFill>
                  <a:schemeClr val="tx1">
                    <a:lumMod val="65000"/>
                    <a:lumOff val="35000"/>
                  </a:schemeClr>
                </a:solidFill>
              </a:rPr>
              <a:t>]</a:t>
            </a:r>
            <a:r>
              <a:rPr lang="en-US" dirty="0"/>
              <a:t>, houses, and brethren, and sisters, and mothers, and children, and lands, with persecutions; and </a:t>
            </a:r>
            <a:r>
              <a:rPr lang="en-US" b="1" u="sng" dirty="0"/>
              <a:t>in the world to come eternal life</a:t>
            </a:r>
            <a:r>
              <a:rPr lang="en-US" dirty="0"/>
              <a:t>.</a:t>
            </a:r>
          </a:p>
          <a:p>
            <a:pPr lvl="1"/>
            <a:r>
              <a:rPr lang="en-US" dirty="0"/>
              <a:t>You may be called on to give up everything you own or could own, your own fleshly life also to grab hold of the truth, to get eternal life.</a:t>
            </a:r>
          </a:p>
          <a:p>
            <a:pPr lvl="1"/>
            <a:r>
              <a:rPr lang="en-US" dirty="0"/>
              <a:t>You are expected to not only buy the truth of salvation, but all of God’s truth.</a:t>
            </a:r>
          </a:p>
          <a:p>
            <a:pPr lvl="1"/>
            <a:r>
              <a:rPr lang="en-US" dirty="0"/>
              <a:t>It is costly, but it is an </a:t>
            </a:r>
            <a:r>
              <a:rPr lang="en-US" dirty="0" smtClean="0"/>
              <a:t>investment that is WELL worth it.</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60</a:t>
            </a:fld>
            <a:endParaRPr lang="en-US"/>
          </a:p>
        </p:txBody>
      </p:sp>
    </p:spTree>
    <p:extLst>
      <p:ext uri="{BB962C8B-B14F-4D97-AF65-F5344CB8AC3E}">
        <p14:creationId xmlns:p14="http://schemas.microsoft.com/office/powerpoint/2010/main" val="257268243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rotWithShape="1">
          <a:blip r:embed="rId2"/>
          <a:srcRect l="21428" r="25000" b="9722"/>
          <a:stretch/>
        </p:blipFill>
        <p:spPr>
          <a:xfrm>
            <a:off x="7273717" y="3623725"/>
            <a:ext cx="457200" cy="770467"/>
          </a:xfrm>
          <a:prstGeom prst="rect">
            <a:avLst/>
          </a:prstGeom>
        </p:spPr>
      </p:pic>
      <p:sp>
        <p:nvSpPr>
          <p:cNvPr id="3" name="Slide Number Placeholder 2"/>
          <p:cNvSpPr>
            <a:spLocks noGrp="1"/>
          </p:cNvSpPr>
          <p:nvPr>
            <p:ph type="sldNum" sz="quarter" idx="12"/>
          </p:nvPr>
        </p:nvSpPr>
        <p:spPr/>
        <p:txBody>
          <a:bodyPr/>
          <a:lstStyle/>
          <a:p>
            <a:fld id="{172C059E-16DE-4C0D-A377-2C3D2DE09514}" type="slidenum">
              <a:rPr lang="en-US" smtClean="0"/>
              <a:t>61</a:t>
            </a:fld>
            <a:endParaRPr lang="en-US"/>
          </a:p>
        </p:txBody>
      </p:sp>
      <p:sp>
        <p:nvSpPr>
          <p:cNvPr id="4" name="Rectangle 3"/>
          <p:cNvSpPr/>
          <p:nvPr/>
        </p:nvSpPr>
        <p:spPr>
          <a:xfrm>
            <a:off x="1380066" y="1202267"/>
            <a:ext cx="4360333" cy="2294466"/>
          </a:xfrm>
          <a:prstGeom prst="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366933" y="1202267"/>
            <a:ext cx="4360333" cy="2294466"/>
          </a:xfrm>
          <a:prstGeom prst="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310469" y="2632078"/>
            <a:ext cx="499534" cy="864655"/>
          </a:xfrm>
          <a:prstGeom prst="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297332" y="2632078"/>
            <a:ext cx="499534" cy="864655"/>
          </a:xfrm>
          <a:prstGeom prst="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7"/>
          <p:cNvPicPr>
            <a:picLocks noChangeAspect="1"/>
          </p:cNvPicPr>
          <p:nvPr/>
        </p:nvPicPr>
        <p:blipFill rotWithShape="1">
          <a:blip r:embed="rId2"/>
          <a:srcRect l="21428" r="25000" b="9722"/>
          <a:stretch/>
        </p:blipFill>
        <p:spPr>
          <a:xfrm>
            <a:off x="9257452" y="3623725"/>
            <a:ext cx="457200" cy="770467"/>
          </a:xfrm>
          <a:prstGeom prst="rect">
            <a:avLst/>
          </a:prstGeom>
        </p:spPr>
      </p:pic>
      <p:pic>
        <p:nvPicPr>
          <p:cNvPr id="10" name="Content Placeholder 7"/>
          <p:cNvPicPr>
            <a:picLocks noChangeAspect="1"/>
          </p:cNvPicPr>
          <p:nvPr/>
        </p:nvPicPr>
        <p:blipFill rotWithShape="1">
          <a:blip r:embed="rId2"/>
          <a:srcRect l="21428" r="25000" b="9722"/>
          <a:stretch/>
        </p:blipFill>
        <p:spPr>
          <a:xfrm>
            <a:off x="8596207" y="3623725"/>
            <a:ext cx="457200" cy="770467"/>
          </a:xfrm>
          <a:prstGeom prst="rect">
            <a:avLst/>
          </a:prstGeom>
        </p:spPr>
      </p:pic>
      <p:pic>
        <p:nvPicPr>
          <p:cNvPr id="11" name="Content Placeholder 7"/>
          <p:cNvPicPr>
            <a:picLocks noChangeAspect="1"/>
          </p:cNvPicPr>
          <p:nvPr/>
        </p:nvPicPr>
        <p:blipFill rotWithShape="1">
          <a:blip r:embed="rId2"/>
          <a:srcRect l="21428" r="25000" b="9722"/>
          <a:stretch/>
        </p:blipFill>
        <p:spPr>
          <a:xfrm>
            <a:off x="7934962" y="3623725"/>
            <a:ext cx="457200" cy="770467"/>
          </a:xfrm>
          <a:prstGeom prst="rect">
            <a:avLst/>
          </a:prstGeom>
        </p:spPr>
      </p:pic>
      <p:pic>
        <p:nvPicPr>
          <p:cNvPr id="12" name="Content Placeholder 7"/>
          <p:cNvPicPr>
            <a:picLocks noChangeAspect="1"/>
          </p:cNvPicPr>
          <p:nvPr/>
        </p:nvPicPr>
        <p:blipFill rotWithShape="1">
          <a:blip r:embed="rId2"/>
          <a:srcRect l="21428" r="25000" b="9722"/>
          <a:stretch/>
        </p:blipFill>
        <p:spPr>
          <a:xfrm>
            <a:off x="9918697" y="3623725"/>
            <a:ext cx="457200" cy="770467"/>
          </a:xfrm>
          <a:prstGeom prst="rect">
            <a:avLst/>
          </a:prstGeom>
        </p:spPr>
      </p:pic>
      <p:pic>
        <p:nvPicPr>
          <p:cNvPr id="13" name="Content Placeholder 7"/>
          <p:cNvPicPr>
            <a:picLocks noChangeAspect="1"/>
          </p:cNvPicPr>
          <p:nvPr/>
        </p:nvPicPr>
        <p:blipFill rotWithShape="1">
          <a:blip r:embed="rId2"/>
          <a:srcRect l="21428" r="25000" b="9722"/>
          <a:stretch/>
        </p:blipFill>
        <p:spPr>
          <a:xfrm>
            <a:off x="6612472" y="3623725"/>
            <a:ext cx="457200" cy="770467"/>
          </a:xfrm>
          <a:prstGeom prst="rect">
            <a:avLst/>
          </a:prstGeom>
        </p:spPr>
      </p:pic>
      <p:pic>
        <p:nvPicPr>
          <p:cNvPr id="14" name="Content Placeholder 7"/>
          <p:cNvPicPr>
            <a:picLocks noChangeAspect="1"/>
          </p:cNvPicPr>
          <p:nvPr/>
        </p:nvPicPr>
        <p:blipFill rotWithShape="1">
          <a:blip r:embed="rId2"/>
          <a:srcRect l="21428" r="25000" b="9722"/>
          <a:stretch/>
        </p:blipFill>
        <p:spPr>
          <a:xfrm>
            <a:off x="6940558" y="4135948"/>
            <a:ext cx="457200" cy="770467"/>
          </a:xfrm>
          <a:prstGeom prst="rect">
            <a:avLst/>
          </a:prstGeom>
        </p:spPr>
      </p:pic>
      <p:pic>
        <p:nvPicPr>
          <p:cNvPr id="15" name="Content Placeholder 7"/>
          <p:cNvPicPr>
            <a:picLocks noChangeAspect="1"/>
          </p:cNvPicPr>
          <p:nvPr/>
        </p:nvPicPr>
        <p:blipFill rotWithShape="1">
          <a:blip r:embed="rId2"/>
          <a:srcRect l="21428" r="25000" b="9722"/>
          <a:stretch/>
        </p:blipFill>
        <p:spPr>
          <a:xfrm>
            <a:off x="7602806" y="4135948"/>
            <a:ext cx="457200" cy="770467"/>
          </a:xfrm>
          <a:prstGeom prst="rect">
            <a:avLst/>
          </a:prstGeom>
        </p:spPr>
      </p:pic>
      <p:pic>
        <p:nvPicPr>
          <p:cNvPr id="16" name="Content Placeholder 7"/>
          <p:cNvPicPr>
            <a:picLocks noChangeAspect="1"/>
          </p:cNvPicPr>
          <p:nvPr/>
        </p:nvPicPr>
        <p:blipFill rotWithShape="1">
          <a:blip r:embed="rId2"/>
          <a:srcRect l="21428" r="25000" b="9722"/>
          <a:stretch/>
        </p:blipFill>
        <p:spPr>
          <a:xfrm>
            <a:off x="8265054" y="4135948"/>
            <a:ext cx="457200" cy="770467"/>
          </a:xfrm>
          <a:prstGeom prst="rect">
            <a:avLst/>
          </a:prstGeom>
        </p:spPr>
      </p:pic>
      <p:pic>
        <p:nvPicPr>
          <p:cNvPr id="17" name="Content Placeholder 7"/>
          <p:cNvPicPr>
            <a:picLocks noChangeAspect="1"/>
          </p:cNvPicPr>
          <p:nvPr/>
        </p:nvPicPr>
        <p:blipFill rotWithShape="1">
          <a:blip r:embed="rId2"/>
          <a:srcRect l="21428" r="25000" b="9722"/>
          <a:stretch/>
        </p:blipFill>
        <p:spPr>
          <a:xfrm>
            <a:off x="8927302" y="4135948"/>
            <a:ext cx="457200" cy="770467"/>
          </a:xfrm>
          <a:prstGeom prst="rect">
            <a:avLst/>
          </a:prstGeom>
        </p:spPr>
      </p:pic>
      <p:pic>
        <p:nvPicPr>
          <p:cNvPr id="18" name="Content Placeholder 7"/>
          <p:cNvPicPr>
            <a:picLocks noChangeAspect="1"/>
          </p:cNvPicPr>
          <p:nvPr/>
        </p:nvPicPr>
        <p:blipFill rotWithShape="1">
          <a:blip r:embed="rId2"/>
          <a:srcRect l="21428" r="25000" b="9722"/>
          <a:stretch/>
        </p:blipFill>
        <p:spPr>
          <a:xfrm>
            <a:off x="9589550" y="4135948"/>
            <a:ext cx="457200" cy="770467"/>
          </a:xfrm>
          <a:prstGeom prst="rect">
            <a:avLst/>
          </a:prstGeom>
        </p:spPr>
      </p:pic>
      <p:pic>
        <p:nvPicPr>
          <p:cNvPr id="19" name="Content Placeholder 7"/>
          <p:cNvPicPr>
            <a:picLocks noChangeAspect="1"/>
          </p:cNvPicPr>
          <p:nvPr/>
        </p:nvPicPr>
        <p:blipFill rotWithShape="1">
          <a:blip r:embed="rId2"/>
          <a:srcRect l="21428" r="25000" b="9722"/>
          <a:stretch/>
        </p:blipFill>
        <p:spPr>
          <a:xfrm>
            <a:off x="6002867" y="5585889"/>
            <a:ext cx="457200" cy="770467"/>
          </a:xfrm>
          <a:prstGeom prst="rect">
            <a:avLst/>
          </a:prstGeom>
        </p:spPr>
      </p:pic>
      <p:sp>
        <p:nvSpPr>
          <p:cNvPr id="20" name="Oval 19"/>
          <p:cNvSpPr/>
          <p:nvPr/>
        </p:nvSpPr>
        <p:spPr>
          <a:xfrm>
            <a:off x="3657599" y="3047471"/>
            <a:ext cx="118536" cy="110591"/>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8643408" y="3047471"/>
            <a:ext cx="118536" cy="110591"/>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2142067" y="1337733"/>
            <a:ext cx="2794000" cy="461665"/>
          </a:xfrm>
          <a:prstGeom prst="rect">
            <a:avLst/>
          </a:prstGeom>
          <a:noFill/>
        </p:spPr>
        <p:txBody>
          <a:bodyPr wrap="square" rtlCol="0">
            <a:spAutoFit/>
          </a:bodyPr>
          <a:lstStyle/>
          <a:p>
            <a:pPr algn="ctr"/>
            <a:r>
              <a:rPr lang="en-US" sz="2400" b="1" u="sng" dirty="0" smtClean="0"/>
              <a:t>The Lie Store</a:t>
            </a:r>
            <a:endParaRPr lang="en-US" sz="2400" b="1" u="sng" dirty="0"/>
          </a:p>
        </p:txBody>
      </p:sp>
      <p:sp>
        <p:nvSpPr>
          <p:cNvPr id="23" name="TextBox 22"/>
          <p:cNvSpPr txBox="1"/>
          <p:nvPr/>
        </p:nvSpPr>
        <p:spPr>
          <a:xfrm>
            <a:off x="7094010" y="1334531"/>
            <a:ext cx="2794000" cy="461665"/>
          </a:xfrm>
          <a:prstGeom prst="rect">
            <a:avLst/>
          </a:prstGeom>
          <a:noFill/>
        </p:spPr>
        <p:txBody>
          <a:bodyPr wrap="square" rtlCol="0">
            <a:spAutoFit/>
          </a:bodyPr>
          <a:lstStyle/>
          <a:p>
            <a:pPr algn="ctr"/>
            <a:r>
              <a:rPr lang="en-US" sz="2400" b="1" u="sng" dirty="0" smtClean="0"/>
              <a:t>The Truth Store</a:t>
            </a:r>
            <a:endParaRPr lang="en-US" sz="2400" b="1" u="sng" dirty="0"/>
          </a:p>
        </p:txBody>
      </p:sp>
      <p:sp>
        <p:nvSpPr>
          <p:cNvPr id="24" name="TextBox 23"/>
          <p:cNvSpPr txBox="1"/>
          <p:nvPr/>
        </p:nvSpPr>
        <p:spPr>
          <a:xfrm>
            <a:off x="1606547" y="1977419"/>
            <a:ext cx="1291169" cy="369332"/>
          </a:xfrm>
          <a:prstGeom prst="rect">
            <a:avLst/>
          </a:prstGeom>
          <a:noFill/>
        </p:spPr>
        <p:txBody>
          <a:bodyPr wrap="square" rtlCol="0">
            <a:spAutoFit/>
          </a:bodyPr>
          <a:lstStyle/>
          <a:p>
            <a:pPr algn="ctr"/>
            <a:r>
              <a:rPr lang="en-US" dirty="0" smtClean="0"/>
              <a:t>Riches</a:t>
            </a:r>
            <a:endParaRPr lang="en-US" dirty="0"/>
          </a:p>
        </p:txBody>
      </p:sp>
      <p:sp>
        <p:nvSpPr>
          <p:cNvPr id="25" name="TextBox 24"/>
          <p:cNvSpPr txBox="1"/>
          <p:nvPr/>
        </p:nvSpPr>
        <p:spPr>
          <a:xfrm>
            <a:off x="1598083" y="2437687"/>
            <a:ext cx="1361026" cy="369332"/>
          </a:xfrm>
          <a:prstGeom prst="rect">
            <a:avLst/>
          </a:prstGeom>
          <a:noFill/>
        </p:spPr>
        <p:txBody>
          <a:bodyPr wrap="square" rtlCol="0">
            <a:spAutoFit/>
          </a:bodyPr>
          <a:lstStyle/>
          <a:p>
            <a:pPr algn="ctr"/>
            <a:r>
              <a:rPr lang="en-US" dirty="0" smtClean="0"/>
              <a:t>Power</a:t>
            </a:r>
            <a:endParaRPr lang="en-US" dirty="0"/>
          </a:p>
        </p:txBody>
      </p:sp>
      <p:sp>
        <p:nvSpPr>
          <p:cNvPr id="26" name="TextBox 25"/>
          <p:cNvSpPr txBox="1"/>
          <p:nvPr/>
        </p:nvSpPr>
        <p:spPr>
          <a:xfrm>
            <a:off x="4303183" y="2438482"/>
            <a:ext cx="1265767" cy="369332"/>
          </a:xfrm>
          <a:prstGeom prst="rect">
            <a:avLst/>
          </a:prstGeom>
          <a:noFill/>
        </p:spPr>
        <p:txBody>
          <a:bodyPr wrap="square" rtlCol="0">
            <a:spAutoFit/>
          </a:bodyPr>
          <a:lstStyle/>
          <a:p>
            <a:pPr algn="ctr"/>
            <a:r>
              <a:rPr lang="en-US" dirty="0" smtClean="0"/>
              <a:t>Friends</a:t>
            </a:r>
            <a:endParaRPr lang="en-US" dirty="0"/>
          </a:p>
        </p:txBody>
      </p:sp>
      <p:sp>
        <p:nvSpPr>
          <p:cNvPr id="27" name="TextBox 26"/>
          <p:cNvSpPr txBox="1"/>
          <p:nvPr/>
        </p:nvSpPr>
        <p:spPr>
          <a:xfrm>
            <a:off x="4382555" y="1977419"/>
            <a:ext cx="984255" cy="369332"/>
          </a:xfrm>
          <a:prstGeom prst="rect">
            <a:avLst/>
          </a:prstGeom>
          <a:noFill/>
        </p:spPr>
        <p:txBody>
          <a:bodyPr wrap="square" rtlCol="0">
            <a:spAutoFit/>
          </a:bodyPr>
          <a:lstStyle/>
          <a:p>
            <a:pPr algn="ctr"/>
            <a:r>
              <a:rPr lang="en-US" dirty="0" smtClean="0"/>
              <a:t>Sex</a:t>
            </a:r>
            <a:endParaRPr lang="en-US" dirty="0"/>
          </a:p>
        </p:txBody>
      </p:sp>
      <p:sp>
        <p:nvSpPr>
          <p:cNvPr id="28" name="TextBox 27"/>
          <p:cNvSpPr txBox="1"/>
          <p:nvPr/>
        </p:nvSpPr>
        <p:spPr>
          <a:xfrm>
            <a:off x="1571618" y="2869160"/>
            <a:ext cx="1361026" cy="369332"/>
          </a:xfrm>
          <a:prstGeom prst="rect">
            <a:avLst/>
          </a:prstGeom>
          <a:noFill/>
        </p:spPr>
        <p:txBody>
          <a:bodyPr wrap="square" rtlCol="0">
            <a:spAutoFit/>
          </a:bodyPr>
          <a:lstStyle/>
          <a:p>
            <a:pPr algn="ctr"/>
            <a:r>
              <a:rPr lang="en-US" dirty="0" smtClean="0"/>
              <a:t>Land</a:t>
            </a:r>
            <a:endParaRPr lang="en-US" dirty="0"/>
          </a:p>
        </p:txBody>
      </p:sp>
      <p:sp>
        <p:nvSpPr>
          <p:cNvPr id="29" name="Rounded Rectangle 28"/>
          <p:cNvSpPr/>
          <p:nvPr/>
        </p:nvSpPr>
        <p:spPr>
          <a:xfrm rot="18717934">
            <a:off x="6337297" y="5814490"/>
            <a:ext cx="245539" cy="78322"/>
          </a:xfrm>
          <a:prstGeom prst="roundRect">
            <a:avLst/>
          </a:prstGeom>
          <a:ln>
            <a:solidFill>
              <a:schemeClr val="accent6">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0" name="TextBox 29"/>
          <p:cNvSpPr txBox="1"/>
          <p:nvPr/>
        </p:nvSpPr>
        <p:spPr>
          <a:xfrm>
            <a:off x="4286243" y="2869160"/>
            <a:ext cx="1361026" cy="369332"/>
          </a:xfrm>
          <a:prstGeom prst="rect">
            <a:avLst/>
          </a:prstGeom>
          <a:noFill/>
        </p:spPr>
        <p:txBody>
          <a:bodyPr wrap="square" rtlCol="0">
            <a:spAutoFit/>
          </a:bodyPr>
          <a:lstStyle/>
          <a:p>
            <a:pPr algn="ctr"/>
            <a:r>
              <a:rPr lang="en-US" dirty="0" smtClean="0"/>
              <a:t>Time</a:t>
            </a:r>
            <a:endParaRPr lang="en-US" dirty="0"/>
          </a:p>
        </p:txBody>
      </p:sp>
      <p:sp>
        <p:nvSpPr>
          <p:cNvPr id="31" name="TextBox 30"/>
          <p:cNvSpPr txBox="1"/>
          <p:nvPr/>
        </p:nvSpPr>
        <p:spPr>
          <a:xfrm>
            <a:off x="6615650" y="1977419"/>
            <a:ext cx="1361026" cy="369332"/>
          </a:xfrm>
          <a:prstGeom prst="rect">
            <a:avLst/>
          </a:prstGeom>
          <a:noFill/>
        </p:spPr>
        <p:txBody>
          <a:bodyPr wrap="square" rtlCol="0">
            <a:spAutoFit/>
          </a:bodyPr>
          <a:lstStyle/>
          <a:p>
            <a:pPr algn="ctr"/>
            <a:r>
              <a:rPr lang="en-US" dirty="0" smtClean="0"/>
              <a:t>Correction</a:t>
            </a:r>
            <a:endParaRPr lang="en-US" dirty="0"/>
          </a:p>
        </p:txBody>
      </p:sp>
      <p:sp>
        <p:nvSpPr>
          <p:cNvPr id="32" name="TextBox 31"/>
          <p:cNvSpPr txBox="1"/>
          <p:nvPr/>
        </p:nvSpPr>
        <p:spPr>
          <a:xfrm>
            <a:off x="6629404" y="2435411"/>
            <a:ext cx="1361026" cy="369332"/>
          </a:xfrm>
          <a:prstGeom prst="rect">
            <a:avLst/>
          </a:prstGeom>
          <a:noFill/>
        </p:spPr>
        <p:txBody>
          <a:bodyPr wrap="square" rtlCol="0">
            <a:spAutoFit/>
          </a:bodyPr>
          <a:lstStyle/>
          <a:p>
            <a:pPr algn="ctr"/>
            <a:r>
              <a:rPr lang="en-US" dirty="0" smtClean="0"/>
              <a:t>Instruction</a:t>
            </a:r>
            <a:endParaRPr lang="en-US" dirty="0"/>
          </a:p>
        </p:txBody>
      </p:sp>
      <p:sp>
        <p:nvSpPr>
          <p:cNvPr id="33" name="TextBox 32"/>
          <p:cNvSpPr txBox="1"/>
          <p:nvPr/>
        </p:nvSpPr>
        <p:spPr>
          <a:xfrm>
            <a:off x="6587072" y="2869160"/>
            <a:ext cx="1389604" cy="369332"/>
          </a:xfrm>
          <a:prstGeom prst="rect">
            <a:avLst/>
          </a:prstGeom>
          <a:noFill/>
        </p:spPr>
        <p:txBody>
          <a:bodyPr wrap="square" rtlCol="0">
            <a:spAutoFit/>
          </a:bodyPr>
          <a:lstStyle/>
          <a:p>
            <a:pPr algn="ctr"/>
            <a:r>
              <a:rPr lang="en-US" dirty="0" smtClean="0"/>
              <a:t>Poverty</a:t>
            </a:r>
            <a:endParaRPr lang="en-US" dirty="0"/>
          </a:p>
        </p:txBody>
      </p:sp>
      <p:sp>
        <p:nvSpPr>
          <p:cNvPr id="34" name="TextBox 33"/>
          <p:cNvSpPr txBox="1"/>
          <p:nvPr/>
        </p:nvSpPr>
        <p:spPr>
          <a:xfrm>
            <a:off x="8991592" y="1977419"/>
            <a:ext cx="1583266" cy="369332"/>
          </a:xfrm>
          <a:prstGeom prst="rect">
            <a:avLst/>
          </a:prstGeom>
          <a:noFill/>
        </p:spPr>
        <p:txBody>
          <a:bodyPr wrap="square" rtlCol="0">
            <a:spAutoFit/>
          </a:bodyPr>
          <a:lstStyle/>
          <a:p>
            <a:pPr algn="ctr"/>
            <a:r>
              <a:rPr lang="en-US" dirty="0" smtClean="0"/>
              <a:t>Inner Peace</a:t>
            </a:r>
            <a:endParaRPr lang="en-US" dirty="0"/>
          </a:p>
        </p:txBody>
      </p:sp>
      <p:sp>
        <p:nvSpPr>
          <p:cNvPr id="35" name="TextBox 34"/>
          <p:cNvSpPr txBox="1"/>
          <p:nvPr/>
        </p:nvSpPr>
        <p:spPr>
          <a:xfrm>
            <a:off x="9026517" y="2435411"/>
            <a:ext cx="1583266" cy="369332"/>
          </a:xfrm>
          <a:prstGeom prst="rect">
            <a:avLst/>
          </a:prstGeom>
          <a:noFill/>
        </p:spPr>
        <p:txBody>
          <a:bodyPr wrap="square" rtlCol="0">
            <a:spAutoFit/>
          </a:bodyPr>
          <a:lstStyle/>
          <a:p>
            <a:pPr algn="ctr"/>
            <a:r>
              <a:rPr lang="en-US" dirty="0" smtClean="0"/>
              <a:t>Wisdom</a:t>
            </a:r>
            <a:endParaRPr lang="en-US" dirty="0"/>
          </a:p>
        </p:txBody>
      </p:sp>
      <p:sp>
        <p:nvSpPr>
          <p:cNvPr id="36" name="TextBox 35"/>
          <p:cNvSpPr txBox="1"/>
          <p:nvPr/>
        </p:nvSpPr>
        <p:spPr>
          <a:xfrm>
            <a:off x="9047681" y="2872509"/>
            <a:ext cx="1583266" cy="369332"/>
          </a:xfrm>
          <a:prstGeom prst="rect">
            <a:avLst/>
          </a:prstGeom>
          <a:noFill/>
        </p:spPr>
        <p:txBody>
          <a:bodyPr wrap="square" rtlCol="0">
            <a:spAutoFit/>
          </a:bodyPr>
          <a:lstStyle/>
          <a:p>
            <a:pPr algn="ctr"/>
            <a:r>
              <a:rPr lang="en-US" dirty="0" smtClean="0"/>
              <a:t>Love</a:t>
            </a:r>
            <a:endParaRPr lang="en-US" dirty="0"/>
          </a:p>
        </p:txBody>
      </p:sp>
      <p:sp>
        <p:nvSpPr>
          <p:cNvPr id="37" name="TextBox 36"/>
          <p:cNvSpPr txBox="1"/>
          <p:nvPr/>
        </p:nvSpPr>
        <p:spPr>
          <a:xfrm>
            <a:off x="1768478" y="825256"/>
            <a:ext cx="3598332" cy="369332"/>
          </a:xfrm>
          <a:prstGeom prst="rect">
            <a:avLst/>
          </a:prstGeom>
          <a:solidFill>
            <a:schemeClr val="bg1"/>
          </a:solidFill>
          <a:ln>
            <a:solidFill>
              <a:schemeClr val="tx1"/>
            </a:solidFill>
          </a:ln>
        </p:spPr>
        <p:txBody>
          <a:bodyPr wrap="square" rtlCol="0">
            <a:spAutoFit/>
          </a:bodyPr>
          <a:lstStyle/>
          <a:p>
            <a:pPr algn="ctr"/>
            <a:r>
              <a:rPr lang="en-US" dirty="0" smtClean="0"/>
              <a:t>Sell your voucher here!</a:t>
            </a:r>
            <a:endParaRPr lang="en-US" dirty="0"/>
          </a:p>
        </p:txBody>
      </p:sp>
      <p:sp>
        <p:nvSpPr>
          <p:cNvPr id="38" name="TextBox 37"/>
          <p:cNvSpPr txBox="1"/>
          <p:nvPr/>
        </p:nvSpPr>
        <p:spPr>
          <a:xfrm>
            <a:off x="6747933" y="827437"/>
            <a:ext cx="3598332" cy="369332"/>
          </a:xfrm>
          <a:prstGeom prst="rect">
            <a:avLst/>
          </a:prstGeom>
          <a:solidFill>
            <a:schemeClr val="bg1"/>
          </a:solidFill>
          <a:ln>
            <a:solidFill>
              <a:schemeClr val="tx1"/>
            </a:solidFill>
          </a:ln>
        </p:spPr>
        <p:txBody>
          <a:bodyPr wrap="square" rtlCol="0">
            <a:spAutoFit/>
          </a:bodyPr>
          <a:lstStyle/>
          <a:p>
            <a:pPr algn="ctr"/>
            <a:r>
              <a:rPr lang="en-US" dirty="0" smtClean="0"/>
              <a:t>Redeem your voucher here!</a:t>
            </a:r>
            <a:endParaRPr lang="en-US" dirty="0"/>
          </a:p>
        </p:txBody>
      </p:sp>
      <p:sp>
        <p:nvSpPr>
          <p:cNvPr id="39" name="TextBox 38"/>
          <p:cNvSpPr txBox="1"/>
          <p:nvPr/>
        </p:nvSpPr>
        <p:spPr>
          <a:xfrm>
            <a:off x="-14822" y="2112245"/>
            <a:ext cx="1199089" cy="707886"/>
          </a:xfrm>
          <a:prstGeom prst="rect">
            <a:avLst/>
          </a:prstGeom>
          <a:noFill/>
        </p:spPr>
        <p:txBody>
          <a:bodyPr wrap="square" rtlCol="0">
            <a:spAutoFit/>
          </a:bodyPr>
          <a:lstStyle/>
          <a:p>
            <a:pPr algn="ctr"/>
            <a:r>
              <a:rPr lang="en-US" sz="2000" b="1" dirty="0" smtClean="0"/>
              <a:t>Death &amp; Poverty</a:t>
            </a:r>
            <a:endParaRPr lang="en-US" sz="2000" b="1" dirty="0"/>
          </a:p>
        </p:txBody>
      </p:sp>
      <p:sp>
        <p:nvSpPr>
          <p:cNvPr id="40" name="TextBox 39"/>
          <p:cNvSpPr txBox="1"/>
          <p:nvPr/>
        </p:nvSpPr>
        <p:spPr>
          <a:xfrm>
            <a:off x="11072765" y="2112245"/>
            <a:ext cx="1067889" cy="707886"/>
          </a:xfrm>
          <a:prstGeom prst="rect">
            <a:avLst/>
          </a:prstGeom>
          <a:noFill/>
        </p:spPr>
        <p:txBody>
          <a:bodyPr wrap="square" rtlCol="0">
            <a:spAutoFit/>
          </a:bodyPr>
          <a:lstStyle/>
          <a:p>
            <a:pPr algn="ctr"/>
            <a:r>
              <a:rPr lang="en-US" sz="2000" b="1" dirty="0" smtClean="0"/>
              <a:t>Life &amp;</a:t>
            </a:r>
          </a:p>
          <a:p>
            <a:pPr algn="ctr"/>
            <a:r>
              <a:rPr lang="en-US" sz="2000" b="1" dirty="0" smtClean="0"/>
              <a:t>Riches</a:t>
            </a:r>
            <a:endParaRPr lang="en-US" sz="2000" b="1" dirty="0"/>
          </a:p>
        </p:txBody>
      </p:sp>
      <p:sp>
        <p:nvSpPr>
          <p:cNvPr id="41" name="TextBox 40"/>
          <p:cNvSpPr txBox="1"/>
          <p:nvPr/>
        </p:nvSpPr>
        <p:spPr>
          <a:xfrm>
            <a:off x="794267" y="2250745"/>
            <a:ext cx="751424" cy="461665"/>
          </a:xfrm>
          <a:prstGeom prst="rect">
            <a:avLst/>
          </a:prstGeom>
          <a:noFill/>
        </p:spPr>
        <p:txBody>
          <a:bodyPr wrap="square" rtlCol="0">
            <a:spAutoFit/>
          </a:bodyPr>
          <a:lstStyle/>
          <a:p>
            <a:pPr algn="ctr"/>
            <a:r>
              <a:rPr lang="en-US" sz="2400" b="1" dirty="0" smtClean="0"/>
              <a:t>=</a:t>
            </a:r>
            <a:endParaRPr lang="en-US" sz="2400" b="1" dirty="0"/>
          </a:p>
        </p:txBody>
      </p:sp>
      <p:sp>
        <p:nvSpPr>
          <p:cNvPr id="42" name="TextBox 41"/>
          <p:cNvSpPr txBox="1"/>
          <p:nvPr/>
        </p:nvSpPr>
        <p:spPr>
          <a:xfrm>
            <a:off x="10630947" y="2250744"/>
            <a:ext cx="751424" cy="461665"/>
          </a:xfrm>
          <a:prstGeom prst="rect">
            <a:avLst/>
          </a:prstGeom>
          <a:noFill/>
        </p:spPr>
        <p:txBody>
          <a:bodyPr wrap="square" rtlCol="0">
            <a:spAutoFit/>
          </a:bodyPr>
          <a:lstStyle/>
          <a:p>
            <a:pPr algn="ctr"/>
            <a:r>
              <a:rPr lang="en-US" sz="2400" b="1" dirty="0" smtClean="0"/>
              <a:t>=</a:t>
            </a:r>
            <a:endParaRPr lang="en-US" sz="2400" b="1" dirty="0"/>
          </a:p>
        </p:txBody>
      </p:sp>
      <p:sp>
        <p:nvSpPr>
          <p:cNvPr id="2" name="TextBox 1"/>
          <p:cNvSpPr txBox="1"/>
          <p:nvPr/>
        </p:nvSpPr>
        <p:spPr>
          <a:xfrm>
            <a:off x="3984531" y="87765"/>
            <a:ext cx="4285200" cy="523220"/>
          </a:xfrm>
          <a:prstGeom prst="rect">
            <a:avLst/>
          </a:prstGeom>
          <a:noFill/>
        </p:spPr>
        <p:txBody>
          <a:bodyPr wrap="square" rtlCol="0">
            <a:spAutoFit/>
          </a:bodyPr>
          <a:lstStyle/>
          <a:p>
            <a:pPr algn="ctr"/>
            <a:r>
              <a:rPr lang="en-US" sz="2800" b="1" u="sng" dirty="0" smtClean="0">
                <a:solidFill>
                  <a:schemeClr val="tx1">
                    <a:lumMod val="65000"/>
                    <a:lumOff val="35000"/>
                  </a:schemeClr>
                </a:solidFill>
              </a:rPr>
              <a:t>Your Decision to Make:</a:t>
            </a:r>
            <a:endParaRPr lang="en-US" sz="2800" dirty="0"/>
          </a:p>
        </p:txBody>
      </p:sp>
    </p:spTree>
    <p:extLst>
      <p:ext uri="{BB962C8B-B14F-4D97-AF65-F5344CB8AC3E}">
        <p14:creationId xmlns:p14="http://schemas.microsoft.com/office/powerpoint/2010/main" val="147881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500"/>
                                        <p:tgtEl>
                                          <p:spTgt spid="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500"/>
                                        <p:tgtEl>
                                          <p:spTgt spid="3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500"/>
                                        <p:tgtEl>
                                          <p:spTgt spid="2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500"/>
                                        <p:tgtEl>
                                          <p:spTgt spid="28"/>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fade">
                                      <p:cBhvr>
                                        <p:cTn id="89" dur="500"/>
                                        <p:tgtEl>
                                          <p:spTgt spid="4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9"/>
                                        </p:tgtEl>
                                        <p:attrNameLst>
                                          <p:attrName>style.visibility</p:attrName>
                                        </p:attrNameLst>
                                      </p:cBhvr>
                                      <p:to>
                                        <p:strVal val="visible"/>
                                      </p:to>
                                    </p:set>
                                    <p:animEffect transition="in" filter="fade">
                                      <p:cBhvr>
                                        <p:cTn id="92" dur="500"/>
                                        <p:tgtEl>
                                          <p:spTgt spid="39"/>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8"/>
                                        </p:tgtEl>
                                        <p:attrNameLst>
                                          <p:attrName>style.visibility</p:attrName>
                                        </p:attrNameLst>
                                      </p:cBhvr>
                                      <p:to>
                                        <p:strVal val="visible"/>
                                      </p:to>
                                    </p:set>
                                    <p:animEffect transition="in" filter="fade">
                                      <p:cBhvr>
                                        <p:cTn id="97" dur="500"/>
                                        <p:tgtEl>
                                          <p:spTgt spid="8"/>
                                        </p:tgtEl>
                                      </p:cBhvr>
                                    </p:animEffect>
                                  </p:childTnLst>
                                </p:cTn>
                              </p:par>
                              <p:par>
                                <p:cTn id="98" presetID="10" presetClass="entr" presetSubtype="0" fill="hold" nodeType="with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500"/>
                                        <p:tgtEl>
                                          <p:spTgt spid="9"/>
                                        </p:tgtEl>
                                      </p:cBhvr>
                                    </p:animEffect>
                                  </p:childTnLst>
                                </p:cTn>
                              </p:par>
                              <p:par>
                                <p:cTn id="101" presetID="10" presetClass="entr" presetSubtype="0" fill="hold" nodeType="withEffect">
                                  <p:stCondLst>
                                    <p:cond delay="0"/>
                                  </p:stCondLst>
                                  <p:childTnLst>
                                    <p:set>
                                      <p:cBhvr>
                                        <p:cTn id="102" dur="1" fill="hold">
                                          <p:stCondLst>
                                            <p:cond delay="0"/>
                                          </p:stCondLst>
                                        </p:cTn>
                                        <p:tgtEl>
                                          <p:spTgt spid="10"/>
                                        </p:tgtEl>
                                        <p:attrNameLst>
                                          <p:attrName>style.visibility</p:attrName>
                                        </p:attrNameLst>
                                      </p:cBhvr>
                                      <p:to>
                                        <p:strVal val="visible"/>
                                      </p:to>
                                    </p:set>
                                    <p:animEffect transition="in" filter="fade">
                                      <p:cBhvr>
                                        <p:cTn id="103" dur="500"/>
                                        <p:tgtEl>
                                          <p:spTgt spid="10"/>
                                        </p:tgtEl>
                                      </p:cBhvr>
                                    </p:animEffect>
                                  </p:childTnLst>
                                </p:cTn>
                              </p:par>
                              <p:par>
                                <p:cTn id="104" presetID="10" presetClass="entr" presetSubtype="0" fill="hold" nodeType="with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fade">
                                      <p:cBhvr>
                                        <p:cTn id="106" dur="500"/>
                                        <p:tgtEl>
                                          <p:spTgt spid="11"/>
                                        </p:tgtEl>
                                      </p:cBhvr>
                                    </p:animEffect>
                                  </p:childTnLst>
                                </p:cTn>
                              </p:par>
                              <p:par>
                                <p:cTn id="107" presetID="10" presetClass="entr" presetSubtype="0" fill="hold" nodeType="withEffect">
                                  <p:stCondLst>
                                    <p:cond delay="0"/>
                                  </p:stCondLst>
                                  <p:childTnLst>
                                    <p:set>
                                      <p:cBhvr>
                                        <p:cTn id="108" dur="1" fill="hold">
                                          <p:stCondLst>
                                            <p:cond delay="0"/>
                                          </p:stCondLst>
                                        </p:cTn>
                                        <p:tgtEl>
                                          <p:spTgt spid="12"/>
                                        </p:tgtEl>
                                        <p:attrNameLst>
                                          <p:attrName>style.visibility</p:attrName>
                                        </p:attrNameLst>
                                      </p:cBhvr>
                                      <p:to>
                                        <p:strVal val="visible"/>
                                      </p:to>
                                    </p:set>
                                    <p:animEffect transition="in" filter="fade">
                                      <p:cBhvr>
                                        <p:cTn id="109" dur="500"/>
                                        <p:tgtEl>
                                          <p:spTgt spid="12"/>
                                        </p:tgtEl>
                                      </p:cBhvr>
                                    </p:animEffect>
                                  </p:childTnLst>
                                </p:cTn>
                              </p:par>
                              <p:par>
                                <p:cTn id="110" presetID="10" presetClass="entr" presetSubtype="0" fill="hold" nodeType="withEffect">
                                  <p:stCondLst>
                                    <p:cond delay="0"/>
                                  </p:stCondLst>
                                  <p:childTnLst>
                                    <p:set>
                                      <p:cBhvr>
                                        <p:cTn id="111" dur="1" fill="hold">
                                          <p:stCondLst>
                                            <p:cond delay="0"/>
                                          </p:stCondLst>
                                        </p:cTn>
                                        <p:tgtEl>
                                          <p:spTgt spid="13"/>
                                        </p:tgtEl>
                                        <p:attrNameLst>
                                          <p:attrName>style.visibility</p:attrName>
                                        </p:attrNameLst>
                                      </p:cBhvr>
                                      <p:to>
                                        <p:strVal val="visible"/>
                                      </p:to>
                                    </p:set>
                                    <p:animEffect transition="in" filter="fade">
                                      <p:cBhvr>
                                        <p:cTn id="112" dur="500"/>
                                        <p:tgtEl>
                                          <p:spTgt spid="13"/>
                                        </p:tgtEl>
                                      </p:cBhvr>
                                    </p:animEffect>
                                  </p:childTnLst>
                                </p:cTn>
                              </p:par>
                              <p:par>
                                <p:cTn id="113" presetID="10" presetClass="entr" presetSubtype="0" fill="hold" nodeType="withEffect">
                                  <p:stCondLst>
                                    <p:cond delay="0"/>
                                  </p:stCondLst>
                                  <p:childTnLst>
                                    <p:set>
                                      <p:cBhvr>
                                        <p:cTn id="114" dur="1" fill="hold">
                                          <p:stCondLst>
                                            <p:cond delay="0"/>
                                          </p:stCondLst>
                                        </p:cTn>
                                        <p:tgtEl>
                                          <p:spTgt spid="14"/>
                                        </p:tgtEl>
                                        <p:attrNameLst>
                                          <p:attrName>style.visibility</p:attrName>
                                        </p:attrNameLst>
                                      </p:cBhvr>
                                      <p:to>
                                        <p:strVal val="visible"/>
                                      </p:to>
                                    </p:set>
                                    <p:animEffect transition="in" filter="fade">
                                      <p:cBhvr>
                                        <p:cTn id="115" dur="500"/>
                                        <p:tgtEl>
                                          <p:spTgt spid="14"/>
                                        </p:tgtEl>
                                      </p:cBhvr>
                                    </p:animEffect>
                                  </p:childTnLst>
                                </p:cTn>
                              </p:par>
                              <p:par>
                                <p:cTn id="116" presetID="10" presetClass="entr" presetSubtype="0" fill="hold" nodeType="withEffect">
                                  <p:stCondLst>
                                    <p:cond delay="0"/>
                                  </p:stCondLst>
                                  <p:childTnLst>
                                    <p:set>
                                      <p:cBhvr>
                                        <p:cTn id="117" dur="1" fill="hold">
                                          <p:stCondLst>
                                            <p:cond delay="0"/>
                                          </p:stCondLst>
                                        </p:cTn>
                                        <p:tgtEl>
                                          <p:spTgt spid="15"/>
                                        </p:tgtEl>
                                        <p:attrNameLst>
                                          <p:attrName>style.visibility</p:attrName>
                                        </p:attrNameLst>
                                      </p:cBhvr>
                                      <p:to>
                                        <p:strVal val="visible"/>
                                      </p:to>
                                    </p:set>
                                    <p:animEffect transition="in" filter="fade">
                                      <p:cBhvr>
                                        <p:cTn id="118" dur="500"/>
                                        <p:tgtEl>
                                          <p:spTgt spid="15"/>
                                        </p:tgtEl>
                                      </p:cBhvr>
                                    </p:animEffect>
                                  </p:childTnLst>
                                </p:cTn>
                              </p:par>
                              <p:par>
                                <p:cTn id="119" presetID="10" presetClass="entr" presetSubtype="0" fill="hold" nodeType="withEffect">
                                  <p:stCondLst>
                                    <p:cond delay="0"/>
                                  </p:stCondLst>
                                  <p:childTnLst>
                                    <p:set>
                                      <p:cBhvr>
                                        <p:cTn id="120" dur="1" fill="hold">
                                          <p:stCondLst>
                                            <p:cond delay="0"/>
                                          </p:stCondLst>
                                        </p:cTn>
                                        <p:tgtEl>
                                          <p:spTgt spid="16"/>
                                        </p:tgtEl>
                                        <p:attrNameLst>
                                          <p:attrName>style.visibility</p:attrName>
                                        </p:attrNameLst>
                                      </p:cBhvr>
                                      <p:to>
                                        <p:strVal val="visible"/>
                                      </p:to>
                                    </p:set>
                                    <p:animEffect transition="in" filter="fade">
                                      <p:cBhvr>
                                        <p:cTn id="121" dur="500"/>
                                        <p:tgtEl>
                                          <p:spTgt spid="16"/>
                                        </p:tgtEl>
                                      </p:cBhvr>
                                    </p:animEffect>
                                  </p:childTnLst>
                                </p:cTn>
                              </p:par>
                              <p:par>
                                <p:cTn id="122" presetID="10" presetClass="entr" presetSubtype="0" fill="hold" nodeType="withEffect">
                                  <p:stCondLst>
                                    <p:cond delay="0"/>
                                  </p:stCondLst>
                                  <p:childTnLst>
                                    <p:set>
                                      <p:cBhvr>
                                        <p:cTn id="123" dur="1" fill="hold">
                                          <p:stCondLst>
                                            <p:cond delay="0"/>
                                          </p:stCondLst>
                                        </p:cTn>
                                        <p:tgtEl>
                                          <p:spTgt spid="17"/>
                                        </p:tgtEl>
                                        <p:attrNameLst>
                                          <p:attrName>style.visibility</p:attrName>
                                        </p:attrNameLst>
                                      </p:cBhvr>
                                      <p:to>
                                        <p:strVal val="visible"/>
                                      </p:to>
                                    </p:set>
                                    <p:animEffect transition="in" filter="fade">
                                      <p:cBhvr>
                                        <p:cTn id="124" dur="500"/>
                                        <p:tgtEl>
                                          <p:spTgt spid="17"/>
                                        </p:tgtEl>
                                      </p:cBhvr>
                                    </p:animEffect>
                                  </p:childTnLst>
                                </p:cTn>
                              </p:par>
                              <p:par>
                                <p:cTn id="125" presetID="10" presetClass="entr" presetSubtype="0" fill="hold" nodeType="withEffect">
                                  <p:stCondLst>
                                    <p:cond delay="0"/>
                                  </p:stCondLst>
                                  <p:childTnLst>
                                    <p:set>
                                      <p:cBhvr>
                                        <p:cTn id="126" dur="1" fill="hold">
                                          <p:stCondLst>
                                            <p:cond delay="0"/>
                                          </p:stCondLst>
                                        </p:cTn>
                                        <p:tgtEl>
                                          <p:spTgt spid="18"/>
                                        </p:tgtEl>
                                        <p:attrNameLst>
                                          <p:attrName>style.visibility</p:attrName>
                                        </p:attrNameLst>
                                      </p:cBhvr>
                                      <p:to>
                                        <p:strVal val="visible"/>
                                      </p:to>
                                    </p:set>
                                    <p:animEffect transition="in" filter="fade">
                                      <p:cBhvr>
                                        <p:cTn id="1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20" grpId="0" animBg="1"/>
      <p:bldP spid="21" grpId="0" animBg="1"/>
      <p:bldP spid="22" grpId="0"/>
      <p:bldP spid="23" grpId="0"/>
      <p:bldP spid="24" grpId="0"/>
      <p:bldP spid="25" grpId="0"/>
      <p:bldP spid="26" grpId="0"/>
      <p:bldP spid="27" grpId="0"/>
      <p:bldP spid="28" grpId="0"/>
      <p:bldP spid="30" grpId="0"/>
      <p:bldP spid="31" grpId="0"/>
      <p:bldP spid="32" grpId="0"/>
      <p:bldP spid="33" grpId="0"/>
      <p:bldP spid="34" grpId="0"/>
      <p:bldP spid="35" grpId="0"/>
      <p:bldP spid="36" grpId="0"/>
      <p:bldP spid="37" grpId="0" animBg="1"/>
      <p:bldP spid="38" grpId="0" animBg="1"/>
      <p:bldP spid="39" grpId="0"/>
      <p:bldP spid="40" grpId="0"/>
      <p:bldP spid="41" grpId="0"/>
      <p:bldP spid="4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Job 28:12-23  But </a:t>
            </a:r>
            <a:r>
              <a:rPr lang="en-US" u="sng" dirty="0"/>
              <a:t>where shall wisdom be found</a:t>
            </a:r>
            <a:r>
              <a:rPr lang="en-US" dirty="0"/>
              <a:t>? and where is the place of understanding?  13  Man knoweth not </a:t>
            </a:r>
            <a:r>
              <a:rPr lang="en-US" u="sng" dirty="0"/>
              <a:t>the price thereof</a:t>
            </a:r>
            <a:r>
              <a:rPr lang="en-US" dirty="0"/>
              <a:t>; neither is it found in the land of the living.</a:t>
            </a:r>
          </a:p>
          <a:p>
            <a:pPr lvl="1"/>
            <a:r>
              <a:rPr lang="en-US" dirty="0" smtClean="0"/>
              <a:t>The </a:t>
            </a:r>
            <a:r>
              <a:rPr lang="en-US" dirty="0"/>
              <a:t>truth is hard to find. The truth is rare. And when you find it, it often costs a great deal.</a:t>
            </a:r>
          </a:p>
          <a:p>
            <a:pPr lvl="1"/>
            <a:r>
              <a:rPr lang="en-US" dirty="0"/>
              <a:t>The truth has a price. Are you willing to pay the price for the truth?</a:t>
            </a:r>
          </a:p>
          <a:p>
            <a:pPr lvl="1"/>
            <a:r>
              <a:rPr lang="en-US" dirty="0"/>
              <a:t>Buy the truth, sell it not.</a:t>
            </a:r>
          </a:p>
          <a:p>
            <a:r>
              <a:rPr lang="en-US" dirty="0"/>
              <a:t>Jeremiah 5:3-4  O LORD, are not thine eyes upon the truth? </a:t>
            </a:r>
            <a:r>
              <a:rPr lang="en-US" u="sng" dirty="0"/>
              <a:t>thou hast stricken them</a:t>
            </a:r>
            <a:r>
              <a:rPr lang="en-US" dirty="0"/>
              <a:t>, but they have not grieved; thou hast consumed them, but they have </a:t>
            </a:r>
            <a:r>
              <a:rPr lang="en-US" u="sng" dirty="0"/>
              <a:t>refused to receive correction</a:t>
            </a:r>
            <a:r>
              <a:rPr lang="en-US" dirty="0"/>
              <a:t>: they have made their faces harder than a rock; they have refused to return.  4  Therefore I said, Surely these are poor; they are </a:t>
            </a:r>
            <a:r>
              <a:rPr lang="en-US" u="sng" dirty="0"/>
              <a:t>foolish</a:t>
            </a:r>
            <a:r>
              <a:rPr lang="en-US" dirty="0"/>
              <a:t>: for they know </a:t>
            </a:r>
            <a:r>
              <a:rPr lang="en-US" u="sng" dirty="0"/>
              <a:t>not the way of the LORD</a:t>
            </a:r>
            <a:r>
              <a:rPr lang="en-US" dirty="0"/>
              <a:t>, nor the judgment of their God.</a:t>
            </a:r>
          </a:p>
          <a:p>
            <a:pPr lvl="1"/>
            <a:r>
              <a:rPr lang="en-US" dirty="0"/>
              <a:t>It hurts to admit we are wrong. Stricken.</a:t>
            </a:r>
          </a:p>
          <a:p>
            <a:pPr lvl="1"/>
            <a:r>
              <a:rPr lang="en-US" dirty="0"/>
              <a:t>Receiving correction, being wrong and then turning to the truth.</a:t>
            </a:r>
          </a:p>
          <a:p>
            <a:pPr lvl="1"/>
            <a:r>
              <a:rPr lang="en-US" dirty="0"/>
              <a:t>That is the way of the Lord. His way of dealing with us.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62</a:t>
            </a:fld>
            <a:endParaRPr lang="en-US"/>
          </a:p>
        </p:txBody>
      </p:sp>
    </p:spTree>
    <p:extLst>
      <p:ext uri="{BB962C8B-B14F-4D97-AF65-F5344CB8AC3E}">
        <p14:creationId xmlns:p14="http://schemas.microsoft.com/office/powerpoint/2010/main" val="24834105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Questions/Answers on the Truth</a:t>
            </a:r>
            <a:endParaRPr lang="en-US" dirty="0"/>
          </a:p>
        </p:txBody>
      </p:sp>
      <p:sp>
        <p:nvSpPr>
          <p:cNvPr id="3" name="Content Placeholder 2"/>
          <p:cNvSpPr>
            <a:spLocks noGrp="1"/>
          </p:cNvSpPr>
          <p:nvPr>
            <p:ph sz="half" idx="1"/>
          </p:nvPr>
        </p:nvSpPr>
        <p:spPr>
          <a:xfrm>
            <a:off x="838200" y="1825625"/>
            <a:ext cx="10515600" cy="4351338"/>
          </a:xfrm>
        </p:spPr>
        <p:txBody>
          <a:bodyPr>
            <a:normAutofit/>
          </a:bodyPr>
          <a:lstStyle/>
          <a:p>
            <a:pPr marL="514350" indent="-514350">
              <a:buFont typeface="+mj-lt"/>
              <a:buAutoNum type="arabicPeriod"/>
            </a:pPr>
            <a:r>
              <a:rPr lang="en-US" sz="4000" dirty="0" smtClean="0">
                <a:solidFill>
                  <a:schemeClr val="tx1">
                    <a:lumMod val="65000"/>
                    <a:lumOff val="35000"/>
                  </a:schemeClr>
                </a:solidFill>
              </a:rPr>
              <a:t>What?</a:t>
            </a:r>
          </a:p>
          <a:p>
            <a:pPr marL="514350" indent="-514350">
              <a:buFont typeface="+mj-lt"/>
              <a:buAutoNum type="arabicPeriod"/>
            </a:pPr>
            <a:r>
              <a:rPr lang="en-US" sz="4000" dirty="0" smtClean="0">
                <a:solidFill>
                  <a:schemeClr val="tx1">
                    <a:lumMod val="65000"/>
                    <a:lumOff val="35000"/>
                  </a:schemeClr>
                </a:solidFill>
              </a:rPr>
              <a:t>Why?</a:t>
            </a:r>
          </a:p>
          <a:p>
            <a:pPr marL="514350" indent="-514350">
              <a:buFont typeface="+mj-lt"/>
              <a:buAutoNum type="arabicPeriod"/>
            </a:pPr>
            <a:r>
              <a:rPr lang="en-US" sz="4000" dirty="0" smtClean="0">
                <a:solidFill>
                  <a:schemeClr val="tx1">
                    <a:lumMod val="65000"/>
                    <a:lumOff val="35000"/>
                  </a:schemeClr>
                </a:solidFill>
              </a:rPr>
              <a:t>How?</a:t>
            </a:r>
          </a:p>
          <a:p>
            <a:pPr marL="514350" indent="-514350">
              <a:buFont typeface="+mj-lt"/>
              <a:buAutoNum type="arabicPeriod"/>
            </a:pPr>
            <a:r>
              <a:rPr lang="en-US" sz="4000" dirty="0" smtClean="0">
                <a:solidFill>
                  <a:schemeClr val="accent2"/>
                </a:solidFill>
              </a:rPr>
              <a:t>Where?</a:t>
            </a:r>
          </a:p>
          <a:p>
            <a:pPr marL="514350" indent="-514350">
              <a:buFont typeface="+mj-lt"/>
              <a:buAutoNum type="arabicPeriod"/>
            </a:pPr>
            <a:r>
              <a:rPr lang="en-US" sz="4000" dirty="0" smtClean="0">
                <a:solidFill>
                  <a:schemeClr val="tx1">
                    <a:lumMod val="65000"/>
                    <a:lumOff val="35000"/>
                  </a:schemeClr>
                </a:solidFill>
              </a:rPr>
              <a:t>When?</a:t>
            </a:r>
          </a:p>
          <a:p>
            <a:pPr marL="514350" indent="-514350">
              <a:buFont typeface="+mj-lt"/>
              <a:buAutoNum type="arabicPeriod"/>
            </a:pPr>
            <a:r>
              <a:rPr lang="en-US" sz="4000" dirty="0" smtClean="0">
                <a:solidFill>
                  <a:schemeClr val="tx1">
                    <a:lumMod val="65000"/>
                    <a:lumOff val="35000"/>
                  </a:schemeClr>
                </a:solidFill>
              </a:rPr>
              <a:t>Who?</a:t>
            </a:r>
            <a:endParaRPr lang="en-US" sz="4000" dirty="0">
              <a:solidFill>
                <a:schemeClr val="tx1">
                  <a:lumMod val="65000"/>
                  <a:lumOff val="35000"/>
                </a:schemeClr>
              </a:solidFill>
            </a:endParaRPr>
          </a:p>
        </p:txBody>
      </p:sp>
      <p:sp>
        <p:nvSpPr>
          <p:cNvPr id="5" name="Slide Number Placeholder 4"/>
          <p:cNvSpPr>
            <a:spLocks noGrp="1"/>
          </p:cNvSpPr>
          <p:nvPr>
            <p:ph type="sldNum" sz="quarter" idx="12"/>
          </p:nvPr>
        </p:nvSpPr>
        <p:spPr/>
        <p:txBody>
          <a:bodyPr/>
          <a:lstStyle/>
          <a:p>
            <a:fld id="{172C059E-16DE-4C0D-A377-2C3D2DE09514}" type="slidenum">
              <a:rPr lang="en-US" smtClean="0"/>
              <a:t>63</a:t>
            </a:fld>
            <a:endParaRPr lang="en-US"/>
          </a:p>
        </p:txBody>
      </p:sp>
    </p:spTree>
    <p:extLst>
      <p:ext uri="{BB962C8B-B14F-4D97-AF65-F5344CB8AC3E}">
        <p14:creationId xmlns:p14="http://schemas.microsoft.com/office/powerpoint/2010/main" val="31477987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chemeClr val="tx1">
                    <a:lumMod val="65000"/>
                    <a:lumOff val="35000"/>
                  </a:schemeClr>
                </a:solidFill>
              </a:rPr>
              <a:t>On one hand man will tell you: </a:t>
            </a:r>
          </a:p>
          <a:p>
            <a:pPr lvl="1"/>
            <a:r>
              <a:rPr lang="en-US" dirty="0">
                <a:solidFill>
                  <a:schemeClr val="tx1">
                    <a:lumMod val="65000"/>
                    <a:lumOff val="35000"/>
                  </a:schemeClr>
                </a:solidFill>
              </a:rPr>
              <a:t>“There is truth all around us.”</a:t>
            </a:r>
          </a:p>
          <a:p>
            <a:pPr lvl="1"/>
            <a:r>
              <a:rPr lang="en-US" dirty="0">
                <a:solidFill>
                  <a:schemeClr val="tx1">
                    <a:lumMod val="65000"/>
                    <a:lumOff val="35000"/>
                  </a:schemeClr>
                </a:solidFill>
              </a:rPr>
              <a:t>“There is truth in every religion.”</a:t>
            </a:r>
          </a:p>
          <a:p>
            <a:pPr lvl="1"/>
            <a:r>
              <a:rPr lang="en-US" dirty="0">
                <a:solidFill>
                  <a:schemeClr val="tx1">
                    <a:lumMod val="65000"/>
                    <a:lumOff val="35000"/>
                  </a:schemeClr>
                </a:solidFill>
              </a:rPr>
              <a:t>“Go and find/define your own truth.”</a:t>
            </a:r>
          </a:p>
          <a:p>
            <a:r>
              <a:rPr lang="en-US" dirty="0">
                <a:solidFill>
                  <a:schemeClr val="tx1">
                    <a:lumMod val="65000"/>
                    <a:lumOff val="35000"/>
                  </a:schemeClr>
                </a:solidFill>
              </a:rPr>
              <a:t>On the other hand man will tell you: </a:t>
            </a:r>
          </a:p>
          <a:p>
            <a:pPr lvl="1"/>
            <a:r>
              <a:rPr lang="en-US" dirty="0">
                <a:solidFill>
                  <a:schemeClr val="tx1">
                    <a:lumMod val="65000"/>
                    <a:lumOff val="35000"/>
                  </a:schemeClr>
                </a:solidFill>
              </a:rPr>
              <a:t>“There are no absolute </a:t>
            </a:r>
            <a:r>
              <a:rPr lang="en-US" dirty="0" smtClean="0">
                <a:solidFill>
                  <a:schemeClr val="tx1">
                    <a:lumMod val="65000"/>
                    <a:lumOff val="35000"/>
                  </a:schemeClr>
                </a:solidFill>
              </a:rPr>
              <a:t>truths.”</a:t>
            </a:r>
            <a:endParaRPr lang="en-US" dirty="0">
              <a:solidFill>
                <a:schemeClr val="tx1">
                  <a:lumMod val="65000"/>
                  <a:lumOff val="35000"/>
                </a:schemeClr>
              </a:solidFill>
            </a:endParaRPr>
          </a:p>
          <a:p>
            <a:r>
              <a:rPr lang="en-US" dirty="0">
                <a:solidFill>
                  <a:schemeClr val="tx1">
                    <a:lumMod val="65000"/>
                    <a:lumOff val="35000"/>
                  </a:schemeClr>
                </a:solidFill>
              </a:rPr>
              <a:t>So is the truth relative?</a:t>
            </a:r>
          </a:p>
          <a:p>
            <a:pPr lvl="1"/>
            <a:r>
              <a:rPr lang="en-US" dirty="0">
                <a:solidFill>
                  <a:schemeClr val="tx1">
                    <a:lumMod val="65000"/>
                    <a:lumOff val="35000"/>
                  </a:schemeClr>
                </a:solidFill>
              </a:rPr>
              <a:t>How fast am I going? (running, riding, spinning, orbiting)</a:t>
            </a:r>
          </a:p>
          <a:p>
            <a:pPr lvl="1"/>
            <a:r>
              <a:rPr lang="en-US" dirty="0">
                <a:solidFill>
                  <a:schemeClr val="tx1">
                    <a:lumMod val="65000"/>
                    <a:lumOff val="35000"/>
                  </a:schemeClr>
                </a:solidFill>
              </a:rPr>
              <a:t>What color is this </a:t>
            </a:r>
            <a:r>
              <a:rPr lang="en-US" dirty="0" smtClean="0">
                <a:solidFill>
                  <a:schemeClr val="tx1">
                    <a:lumMod val="65000"/>
                    <a:lumOff val="35000"/>
                  </a:schemeClr>
                </a:solidFill>
              </a:rPr>
              <a:t>object?</a:t>
            </a:r>
            <a:endParaRPr lang="en-US" dirty="0">
              <a:solidFill>
                <a:schemeClr val="tx1">
                  <a:lumMod val="65000"/>
                  <a:lumOff val="35000"/>
                </a:schemeClr>
              </a:solidFill>
            </a:endParaRPr>
          </a:p>
          <a:p>
            <a:pPr lvl="1"/>
            <a:r>
              <a:rPr lang="en-US" dirty="0">
                <a:solidFill>
                  <a:schemeClr val="tx1">
                    <a:lumMod val="65000"/>
                    <a:lumOff val="35000"/>
                  </a:schemeClr>
                </a:solidFill>
              </a:rPr>
              <a:t>What is the center of the solar system?</a:t>
            </a:r>
          </a:p>
          <a:p>
            <a:pPr lvl="1"/>
            <a:r>
              <a:rPr lang="en-US" dirty="0">
                <a:solidFill>
                  <a:schemeClr val="tx1">
                    <a:lumMod val="65000"/>
                    <a:lumOff val="35000"/>
                  </a:schemeClr>
                </a:solidFill>
              </a:rPr>
              <a:t>Is any of this even real? (are we a computer simulation, quantum </a:t>
            </a:r>
            <a:r>
              <a:rPr lang="en-US" dirty="0" smtClean="0">
                <a:solidFill>
                  <a:schemeClr val="tx1">
                    <a:lumMod val="65000"/>
                    <a:lumOff val="35000"/>
                  </a:schemeClr>
                </a:solidFill>
              </a:rPr>
              <a:t>mind?)</a:t>
            </a:r>
            <a:endParaRPr lang="en-US" dirty="0">
              <a:solidFill>
                <a:schemeClr val="tx1">
                  <a:lumMod val="65000"/>
                  <a:lumOff val="35000"/>
                </a:schemeClr>
              </a:solidFill>
            </a:endParaRPr>
          </a:p>
          <a:p>
            <a:r>
              <a:rPr lang="en-US" dirty="0">
                <a:solidFill>
                  <a:schemeClr val="tx1">
                    <a:lumMod val="65000"/>
                    <a:lumOff val="35000"/>
                  </a:schemeClr>
                </a:solidFill>
              </a:rPr>
              <a:t>How do we know truth when we see it?</a:t>
            </a:r>
          </a:p>
          <a:p>
            <a:r>
              <a:rPr lang="en-US" dirty="0">
                <a:solidFill>
                  <a:schemeClr val="tx1">
                    <a:lumMod val="65000"/>
                    <a:lumOff val="35000"/>
                  </a:schemeClr>
                </a:solidFill>
              </a:rPr>
              <a:t>The truth is hard for man to pin down.</a:t>
            </a:r>
          </a:p>
          <a:p>
            <a:r>
              <a:rPr lang="en-US" b="1" u="sng" dirty="0">
                <a:solidFill>
                  <a:schemeClr val="tx1">
                    <a:lumMod val="65000"/>
                    <a:lumOff val="35000"/>
                  </a:schemeClr>
                </a:solidFill>
              </a:rPr>
              <a:t>If there is absolute truth, where can you get it?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64</a:t>
            </a:fld>
            <a:endParaRPr lang="en-US"/>
          </a:p>
        </p:txBody>
      </p:sp>
    </p:spTree>
    <p:extLst>
      <p:ext uri="{BB962C8B-B14F-4D97-AF65-F5344CB8AC3E}">
        <p14:creationId xmlns:p14="http://schemas.microsoft.com/office/powerpoint/2010/main" val="395493532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65</a:t>
            </a:fld>
            <a:endParaRPr lang="en-US"/>
          </a:p>
        </p:txBody>
      </p:sp>
      <p:sp>
        <p:nvSpPr>
          <p:cNvPr id="4" name="Oval 3"/>
          <p:cNvSpPr/>
          <p:nvPr/>
        </p:nvSpPr>
        <p:spPr>
          <a:xfrm>
            <a:off x="3310680" y="972963"/>
            <a:ext cx="5570640" cy="4775904"/>
          </a:xfrm>
          <a:prstGeom prst="ellipse">
            <a:avLst/>
          </a:prstGeom>
          <a:solidFill>
            <a:srgbClr val="FF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544862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66</a:t>
            </a:fld>
            <a:endParaRPr lang="en-US"/>
          </a:p>
        </p:txBody>
      </p:sp>
      <p:sp>
        <p:nvSpPr>
          <p:cNvPr id="4" name="Oval 3"/>
          <p:cNvSpPr/>
          <p:nvPr/>
        </p:nvSpPr>
        <p:spPr>
          <a:xfrm>
            <a:off x="3310680" y="972963"/>
            <a:ext cx="5570640" cy="4775904"/>
          </a:xfrm>
          <a:prstGeom prst="ellipse">
            <a:avLst/>
          </a:prstGeom>
          <a:solidFill>
            <a:srgbClr val="FF00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310680" y="972963"/>
            <a:ext cx="5570640" cy="4775904"/>
          </a:xfrm>
          <a:prstGeom prst="ellipse">
            <a:avLst/>
          </a:prstGeom>
          <a:solidFill>
            <a:srgbClr val="00FF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276764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Job </a:t>
            </a:r>
            <a:r>
              <a:rPr lang="en-US" dirty="0" smtClean="0"/>
              <a:t>28:12-15  </a:t>
            </a:r>
            <a:r>
              <a:rPr lang="en-US" dirty="0"/>
              <a:t>But </a:t>
            </a:r>
            <a:r>
              <a:rPr lang="en-US" b="1" u="sng" dirty="0"/>
              <a:t>where</a:t>
            </a:r>
            <a:r>
              <a:rPr lang="en-US" u="sng" dirty="0"/>
              <a:t> shall wisdom be found?</a:t>
            </a:r>
            <a:r>
              <a:rPr lang="en-US" dirty="0"/>
              <a:t> and </a:t>
            </a:r>
            <a:r>
              <a:rPr lang="en-US" b="1" u="sng" dirty="0"/>
              <a:t>where</a:t>
            </a:r>
            <a:r>
              <a:rPr lang="en-US" dirty="0"/>
              <a:t> is the place of understanding?  13  Man knoweth not the price thereof; </a:t>
            </a:r>
            <a:r>
              <a:rPr lang="en-US" b="1" u="sng" dirty="0"/>
              <a:t>neither is it found in the land of the living</a:t>
            </a:r>
            <a:r>
              <a:rPr lang="en-US" dirty="0"/>
              <a:t>.  14  The depth saith, It is not in me: and the sea saith, It is not with me.  15  It cannot be gotten for gold, neither shall silver be weighed for the price thereof. </a:t>
            </a:r>
            <a:endParaRPr lang="en-US" dirty="0" smtClean="0"/>
          </a:p>
          <a:p>
            <a:r>
              <a:rPr lang="en-US" dirty="0"/>
              <a:t>Job </a:t>
            </a:r>
            <a:r>
              <a:rPr lang="en-US" dirty="0" smtClean="0"/>
              <a:t>28:20-23  </a:t>
            </a:r>
            <a:r>
              <a:rPr lang="en-US" dirty="0"/>
              <a:t>Whence then cometh wisdom? and where is the place of understanding?  21  Seeing </a:t>
            </a:r>
            <a:r>
              <a:rPr lang="en-US" b="1" u="sng" dirty="0"/>
              <a:t>it is hid from the eyes of all living</a:t>
            </a:r>
            <a:r>
              <a:rPr lang="en-US" dirty="0"/>
              <a:t>, and kept close from the fowls of the air.  22  Destruction and death say, We have heard the fame thereof with our ears.  23  </a:t>
            </a:r>
            <a:r>
              <a:rPr lang="en-US" b="1" u="sng" dirty="0"/>
              <a:t>God </a:t>
            </a:r>
            <a:r>
              <a:rPr lang="en-US" b="1" u="sng" dirty="0" err="1"/>
              <a:t>understandeth</a:t>
            </a:r>
            <a:r>
              <a:rPr lang="en-US" b="1" u="sng" dirty="0"/>
              <a:t> the way thereof, and he knoweth the place thereof</a:t>
            </a:r>
            <a:r>
              <a:rPr lang="en-US" dirty="0"/>
              <a:t>.</a:t>
            </a:r>
          </a:p>
          <a:p>
            <a:pPr lvl="1"/>
            <a:r>
              <a:rPr lang="en-US" dirty="0"/>
              <a:t>The source, the place of wisdom (or absolute truth) has been hidden from our eyes. It is not in our world.</a:t>
            </a:r>
          </a:p>
          <a:p>
            <a:pPr lvl="1"/>
            <a:r>
              <a:rPr lang="en-US" dirty="0"/>
              <a:t>All man has ever invented is beliefs. Man has discovered God’s truths. Man has the ability to gather and view evidence.</a:t>
            </a:r>
          </a:p>
          <a:p>
            <a:pPr lvl="2"/>
            <a:r>
              <a:rPr lang="en-US" dirty="0"/>
              <a:t>Where do Math, Physics, and Science come from?</a:t>
            </a:r>
          </a:p>
          <a:p>
            <a:pPr lvl="1"/>
            <a:r>
              <a:rPr lang="en-US" dirty="0" smtClean="0"/>
              <a:t>Truth </a:t>
            </a:r>
            <a:r>
              <a:rPr lang="en-US" dirty="0"/>
              <a:t>is elusive because truth is spiritual. Only God knows where it is.</a:t>
            </a:r>
          </a:p>
          <a:p>
            <a:pPr lvl="1"/>
            <a:r>
              <a:rPr lang="en-US" dirty="0" smtClean="0"/>
              <a:t>Only </a:t>
            </a:r>
            <a:r>
              <a:rPr lang="en-US" dirty="0"/>
              <a:t>God can give you truth. He is the keeper of wisdom, and the creator of truth.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67</a:t>
            </a:fld>
            <a:endParaRPr lang="en-US"/>
          </a:p>
        </p:txBody>
      </p:sp>
    </p:spTree>
    <p:extLst>
      <p:ext uri="{BB962C8B-B14F-4D97-AF65-F5344CB8AC3E}">
        <p14:creationId xmlns:p14="http://schemas.microsoft.com/office/powerpoint/2010/main" val="146372037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tx1">
                    <a:lumMod val="65000"/>
                    <a:lumOff val="35000"/>
                  </a:schemeClr>
                </a:solidFill>
              </a:rPr>
              <a:t>God Owns the Truth</a:t>
            </a:r>
          </a:p>
          <a:p>
            <a:r>
              <a:rPr lang="en-US" dirty="0" smtClean="0"/>
              <a:t>Proverbs </a:t>
            </a:r>
            <a:r>
              <a:rPr lang="en-US" dirty="0"/>
              <a:t>2:3-5  Yea, if thou </a:t>
            </a:r>
            <a:r>
              <a:rPr lang="en-US" b="1" u="sng" dirty="0" err="1"/>
              <a:t>criest</a:t>
            </a:r>
            <a:r>
              <a:rPr lang="en-US" dirty="0"/>
              <a:t> after knowledge, and </a:t>
            </a:r>
            <a:r>
              <a:rPr lang="en-US" b="1" u="sng" dirty="0" err="1"/>
              <a:t>liftest</a:t>
            </a:r>
            <a:r>
              <a:rPr lang="en-US" b="1" u="sng" dirty="0"/>
              <a:t> up thy voice</a:t>
            </a:r>
            <a:r>
              <a:rPr lang="en-US" dirty="0"/>
              <a:t> for understanding;  4  If thou </a:t>
            </a:r>
            <a:r>
              <a:rPr lang="en-US" dirty="0" err="1"/>
              <a:t>seekest</a:t>
            </a:r>
            <a:r>
              <a:rPr lang="en-US" dirty="0"/>
              <a:t> her as silver, and </a:t>
            </a:r>
            <a:r>
              <a:rPr lang="en-US" dirty="0" err="1"/>
              <a:t>searchest</a:t>
            </a:r>
            <a:r>
              <a:rPr lang="en-US" dirty="0"/>
              <a:t> for her </a:t>
            </a:r>
            <a:r>
              <a:rPr lang="en-US" b="1" u="sng" dirty="0"/>
              <a:t>as for hid treasures</a:t>
            </a:r>
            <a:r>
              <a:rPr lang="en-US" dirty="0"/>
              <a:t>;  5  Then shalt thou </a:t>
            </a:r>
            <a:r>
              <a:rPr lang="en-US" u="sng" dirty="0"/>
              <a:t>understand</a:t>
            </a:r>
            <a:r>
              <a:rPr lang="en-US" dirty="0"/>
              <a:t> the fear of the LORD, and </a:t>
            </a:r>
            <a:r>
              <a:rPr lang="en-US" b="1" u="sng" dirty="0"/>
              <a:t>find</a:t>
            </a:r>
            <a:r>
              <a:rPr lang="en-US" dirty="0"/>
              <a:t> the knowledge of God.</a:t>
            </a:r>
          </a:p>
          <a:p>
            <a:pPr lvl="1"/>
            <a:r>
              <a:rPr lang="en-US" dirty="0" smtClean="0"/>
              <a:t>God </a:t>
            </a:r>
            <a:r>
              <a:rPr lang="en-US" dirty="0"/>
              <a:t>promises that though it is elusive, if you truly and honestly seek the truth, you will find it.</a:t>
            </a:r>
          </a:p>
          <a:p>
            <a:r>
              <a:rPr lang="en-US" dirty="0"/>
              <a:t>Jeremiah 33:3  Call unto me, and I will answer thee, and shew thee great and mighty things, which thou </a:t>
            </a:r>
            <a:r>
              <a:rPr lang="en-US" dirty="0" err="1"/>
              <a:t>knowest</a:t>
            </a:r>
            <a:r>
              <a:rPr lang="en-US" dirty="0"/>
              <a:t> not.</a:t>
            </a:r>
          </a:p>
          <a:p>
            <a:pPr lvl="1"/>
            <a:r>
              <a:rPr lang="en-US" dirty="0"/>
              <a:t>Though God has a </a:t>
            </a:r>
            <a:r>
              <a:rPr lang="en-US" u="sng" dirty="0"/>
              <a:t>monopoly</a:t>
            </a:r>
            <a:r>
              <a:rPr lang="en-US" dirty="0"/>
              <a:t> on the truth, he doesn’t keep it for himself.</a:t>
            </a:r>
          </a:p>
          <a:p>
            <a:r>
              <a:rPr lang="en-US" dirty="0"/>
              <a:t>James 1:5  If any of you lack wisdom, let him ask of God, that giveth to all men liberally, and </a:t>
            </a:r>
            <a:r>
              <a:rPr lang="en-US" dirty="0" err="1"/>
              <a:t>upbraideth</a:t>
            </a:r>
            <a:r>
              <a:rPr lang="en-US" dirty="0"/>
              <a:t> not; and it shall be given him.</a:t>
            </a:r>
          </a:p>
          <a:p>
            <a:pPr lvl="1"/>
            <a:r>
              <a:rPr lang="en-US" dirty="0" smtClean="0"/>
              <a:t>God </a:t>
            </a:r>
            <a:r>
              <a:rPr lang="en-US" dirty="0"/>
              <a:t>gives it freely. He doesn’t want your money, or stuff, or your family</a:t>
            </a:r>
            <a:r>
              <a:rPr lang="en-US" dirty="0" smtClean="0"/>
              <a:t>.</a:t>
            </a:r>
          </a:p>
          <a:p>
            <a:pPr lvl="2"/>
            <a:r>
              <a:rPr lang="en-US" dirty="0" smtClean="0"/>
              <a:t>He wants you to count that all dung, but he isn’t the one that is going to take it all from you.</a:t>
            </a:r>
            <a:endParaRPr lang="en-US" dirty="0"/>
          </a:p>
          <a:p>
            <a:pPr lvl="1"/>
            <a:r>
              <a:rPr lang="en-US" dirty="0"/>
              <a:t>The problem is that man cannot accept it freely.</a:t>
            </a:r>
          </a:p>
          <a:p>
            <a:pPr lvl="1"/>
            <a:r>
              <a:rPr lang="en-US" dirty="0"/>
              <a:t>You can’t serve God and mammon.</a:t>
            </a:r>
          </a:p>
        </p:txBody>
      </p:sp>
      <p:sp>
        <p:nvSpPr>
          <p:cNvPr id="3" name="Slide Number Placeholder 2"/>
          <p:cNvSpPr>
            <a:spLocks noGrp="1"/>
          </p:cNvSpPr>
          <p:nvPr>
            <p:ph type="sldNum" sz="quarter" idx="12"/>
          </p:nvPr>
        </p:nvSpPr>
        <p:spPr/>
        <p:txBody>
          <a:bodyPr/>
          <a:lstStyle/>
          <a:p>
            <a:fld id="{172C059E-16DE-4C0D-A377-2C3D2DE09514}" type="slidenum">
              <a:rPr lang="en-US" smtClean="0"/>
              <a:t>68</a:t>
            </a:fld>
            <a:endParaRPr lang="en-US"/>
          </a:p>
        </p:txBody>
      </p:sp>
    </p:spTree>
    <p:extLst>
      <p:ext uri="{BB962C8B-B14F-4D97-AF65-F5344CB8AC3E}">
        <p14:creationId xmlns:p14="http://schemas.microsoft.com/office/powerpoint/2010/main" val="182463139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86:15  But thou, O Lord, art a God full of compassion, and gracious, longsuffering, and </a:t>
            </a:r>
            <a:r>
              <a:rPr lang="en-US" b="1" u="sng" dirty="0"/>
              <a:t>plenteous in mercy and truth</a:t>
            </a:r>
            <a:r>
              <a:rPr lang="en-US" dirty="0"/>
              <a:t>.</a:t>
            </a:r>
          </a:p>
          <a:p>
            <a:pPr lvl="1"/>
            <a:r>
              <a:rPr lang="en-US" dirty="0" smtClean="0"/>
              <a:t>He </a:t>
            </a:r>
            <a:r>
              <a:rPr lang="en-US" dirty="0"/>
              <a:t>has plenty of it. He </a:t>
            </a:r>
            <a:r>
              <a:rPr lang="en-US" dirty="0" smtClean="0"/>
              <a:t>isn’t </a:t>
            </a:r>
            <a:r>
              <a:rPr lang="en-US" dirty="0"/>
              <a:t>going to run out of truth to give you. </a:t>
            </a:r>
          </a:p>
          <a:p>
            <a:pPr lvl="1"/>
            <a:r>
              <a:rPr lang="en-US" dirty="0"/>
              <a:t>If you are willing to buy it, he is willing to give you more than you can imagine.</a:t>
            </a:r>
          </a:p>
          <a:p>
            <a:r>
              <a:rPr lang="en-US" dirty="0"/>
              <a:t>Romans 11:33  O </a:t>
            </a:r>
            <a:r>
              <a:rPr lang="en-US" u="sng" dirty="0"/>
              <a:t>the depth</a:t>
            </a:r>
            <a:r>
              <a:rPr lang="en-US" dirty="0"/>
              <a:t> of the riches both of the wisdom and knowledge of God! how </a:t>
            </a:r>
            <a:r>
              <a:rPr lang="en-US" u="sng" dirty="0"/>
              <a:t>unsearchable</a:t>
            </a:r>
            <a:r>
              <a:rPr lang="en-US" dirty="0"/>
              <a:t> are his judgments, and his ways </a:t>
            </a:r>
            <a:r>
              <a:rPr lang="en-US" u="sng" dirty="0"/>
              <a:t>past finding out</a:t>
            </a:r>
            <a:r>
              <a:rPr lang="en-US" dirty="0"/>
              <a:t>!</a:t>
            </a:r>
          </a:p>
          <a:p>
            <a:pPr lvl="1"/>
            <a:r>
              <a:rPr lang="en-US" dirty="0"/>
              <a:t>And he can’t give you anything else.</a:t>
            </a:r>
          </a:p>
          <a:p>
            <a:r>
              <a:rPr lang="en-US" dirty="0"/>
              <a:t>Titus 1:2  In hope of eternal life, which God, that cannot lie, promised before the world began</a:t>
            </a:r>
            <a:r>
              <a:rPr lang="en-US" dirty="0" smtClean="0"/>
              <a:t>;</a:t>
            </a:r>
            <a:endParaRPr lang="en-US" dirty="0"/>
          </a:p>
          <a:p>
            <a:pPr lvl="1"/>
            <a:r>
              <a:rPr lang="en-US" dirty="0" smtClean="0"/>
              <a:t>Man </a:t>
            </a:r>
            <a:r>
              <a:rPr lang="en-US" dirty="0"/>
              <a:t>will lie to you. Every single one. I will lie to you.</a:t>
            </a:r>
          </a:p>
          <a:p>
            <a:r>
              <a:rPr lang="en-US" dirty="0"/>
              <a:t>Deuteronomy 32:4  He is the Rock, his work is perfect: for all his ways are judgment: </a:t>
            </a:r>
            <a:r>
              <a:rPr lang="en-US" u="sng" dirty="0"/>
              <a:t>a God of truth</a:t>
            </a:r>
            <a:r>
              <a:rPr lang="en-US" dirty="0"/>
              <a:t> and without iniquity, just and right is he.</a:t>
            </a:r>
          </a:p>
          <a:p>
            <a:pPr lvl="1"/>
            <a:r>
              <a:rPr lang="en-US" dirty="0" smtClean="0"/>
              <a:t>God </a:t>
            </a:r>
            <a:r>
              <a:rPr lang="en-US" dirty="0"/>
              <a:t>is truth.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69</a:t>
            </a:fld>
            <a:endParaRPr lang="en-US"/>
          </a:p>
        </p:txBody>
      </p:sp>
    </p:spTree>
    <p:extLst>
      <p:ext uri="{BB962C8B-B14F-4D97-AF65-F5344CB8AC3E}">
        <p14:creationId xmlns:p14="http://schemas.microsoft.com/office/powerpoint/2010/main" val="345183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The </a:t>
            </a:r>
            <a:r>
              <a:rPr lang="en-US" b="1" u="sng" dirty="0" smtClean="0">
                <a:solidFill>
                  <a:schemeClr val="tx1">
                    <a:lumMod val="65000"/>
                    <a:lumOff val="35000"/>
                  </a:schemeClr>
                </a:solidFill>
              </a:rPr>
              <a:t>Truth </a:t>
            </a:r>
            <a:r>
              <a:rPr lang="en-US" b="1" u="sng" dirty="0">
                <a:solidFill>
                  <a:schemeClr val="tx1">
                    <a:lumMod val="65000"/>
                    <a:lumOff val="35000"/>
                  </a:schemeClr>
                </a:solidFill>
              </a:rPr>
              <a:t>is in Christ</a:t>
            </a:r>
            <a:endParaRPr lang="en-US" dirty="0">
              <a:solidFill>
                <a:schemeClr val="tx1">
                  <a:lumMod val="65000"/>
                  <a:lumOff val="35000"/>
                </a:schemeClr>
              </a:solidFill>
            </a:endParaRPr>
          </a:p>
          <a:p>
            <a:r>
              <a:rPr lang="en-US" dirty="0"/>
              <a:t>Ephesians 4:21  If so be that ye have heard him, and have been taught by him, as </a:t>
            </a:r>
            <a:r>
              <a:rPr lang="en-US" u="sng" dirty="0"/>
              <a:t>the truth is in Jesus</a:t>
            </a:r>
            <a:r>
              <a:rPr lang="en-US" dirty="0"/>
              <a:t>:</a:t>
            </a:r>
          </a:p>
          <a:p>
            <a:r>
              <a:rPr lang="en-US" dirty="0"/>
              <a:t>Colossians 2:3  </a:t>
            </a:r>
            <a:r>
              <a:rPr lang="en-US" u="sng" dirty="0"/>
              <a:t>In whom are hid all the treasures of wisdom and knowledge</a:t>
            </a:r>
            <a:r>
              <a:rPr lang="en-US" dirty="0"/>
              <a:t>.</a:t>
            </a:r>
          </a:p>
          <a:p>
            <a:pPr lvl="1"/>
            <a:r>
              <a:rPr lang="en-US" dirty="0"/>
              <a:t>More than just the truth of salvation. All the treasures of knowledge are hidden in Christ</a:t>
            </a:r>
            <a:r>
              <a:rPr lang="en-US" dirty="0" smtClean="0"/>
              <a:t>.</a:t>
            </a:r>
          </a:p>
          <a:p>
            <a:pPr lvl="1"/>
            <a:r>
              <a:rPr lang="en-US" dirty="0" smtClean="0"/>
              <a:t>If you want God’s truth, you have to go through Jesus. He has control.</a:t>
            </a:r>
            <a:endParaRPr lang="en-US" dirty="0"/>
          </a:p>
          <a:p>
            <a:r>
              <a:rPr lang="en-US" dirty="0" smtClean="0"/>
              <a:t>John </a:t>
            </a:r>
            <a:r>
              <a:rPr lang="en-US" dirty="0"/>
              <a:t>14:6  Jesus saith unto him, </a:t>
            </a:r>
            <a:r>
              <a:rPr lang="en-US" b="1" u="sng" dirty="0"/>
              <a:t>I am the way</a:t>
            </a:r>
            <a:r>
              <a:rPr lang="en-US" dirty="0"/>
              <a:t>, </a:t>
            </a:r>
            <a:r>
              <a:rPr lang="en-US" b="1" u="sng" dirty="0"/>
              <a:t>the truth</a:t>
            </a:r>
            <a:r>
              <a:rPr lang="en-US" dirty="0"/>
              <a:t>, and the life: no man cometh unto the Father, but by me.</a:t>
            </a:r>
          </a:p>
          <a:p>
            <a:pPr lvl="1"/>
            <a:r>
              <a:rPr lang="en-US" dirty="0"/>
              <a:t>There is no way to God’s truth, but through Jesus. He is the WAY.</a:t>
            </a:r>
          </a:p>
          <a:p>
            <a:pPr lvl="1"/>
            <a:r>
              <a:rPr lang="en-US" dirty="0" smtClean="0"/>
              <a:t>How </a:t>
            </a:r>
            <a:r>
              <a:rPr lang="en-US" dirty="0"/>
              <a:t>do you get the truth? You buy it!</a:t>
            </a:r>
          </a:p>
          <a:p>
            <a:pPr lvl="1"/>
            <a:r>
              <a:rPr lang="en-US" dirty="0"/>
              <a:t>From who? From God through Jesus only!</a:t>
            </a:r>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70</a:t>
            </a:fld>
            <a:endParaRPr lang="en-US"/>
          </a:p>
        </p:txBody>
      </p:sp>
    </p:spTree>
    <p:extLst>
      <p:ext uri="{BB962C8B-B14F-4D97-AF65-F5344CB8AC3E}">
        <p14:creationId xmlns:p14="http://schemas.microsoft.com/office/powerpoint/2010/main" val="239948756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Revelation 3:17-18  Because thou </a:t>
            </a:r>
            <a:r>
              <a:rPr lang="en-US" dirty="0" err="1"/>
              <a:t>sayest</a:t>
            </a:r>
            <a:r>
              <a:rPr lang="en-US" dirty="0"/>
              <a:t>, I am rich, and increased with goods, and have need of nothing; and </a:t>
            </a:r>
            <a:r>
              <a:rPr lang="en-US" dirty="0" err="1"/>
              <a:t>knowest</a:t>
            </a:r>
            <a:r>
              <a:rPr lang="en-US" dirty="0"/>
              <a:t> not that </a:t>
            </a:r>
            <a:r>
              <a:rPr lang="en-US" u="sng" dirty="0"/>
              <a:t>thou art wretched, and miserable, and poor,</a:t>
            </a:r>
            <a:r>
              <a:rPr lang="en-US" dirty="0"/>
              <a:t> and blind, and naked:  18  I counsel thee to </a:t>
            </a:r>
            <a:r>
              <a:rPr lang="en-US" b="1" u="sng" dirty="0"/>
              <a:t>buy of me</a:t>
            </a:r>
            <a:r>
              <a:rPr lang="en-US" dirty="0"/>
              <a:t> gold tried in the fire, </a:t>
            </a:r>
            <a:r>
              <a:rPr lang="en-US" u="sng" dirty="0"/>
              <a:t>that thou </a:t>
            </a:r>
            <a:r>
              <a:rPr lang="en-US" u="sng" dirty="0" err="1"/>
              <a:t>mayest</a:t>
            </a:r>
            <a:r>
              <a:rPr lang="en-US" u="sng" dirty="0"/>
              <a:t> be rich</a:t>
            </a:r>
            <a:r>
              <a:rPr lang="en-US" dirty="0"/>
              <a:t>; and white raiment, that thou </a:t>
            </a:r>
            <a:r>
              <a:rPr lang="en-US" dirty="0" err="1"/>
              <a:t>mayest</a:t>
            </a:r>
            <a:r>
              <a:rPr lang="en-US" dirty="0"/>
              <a:t> be clothed, and that the shame of thy nakedness do not appear; and anoint thine eyes with </a:t>
            </a:r>
            <a:r>
              <a:rPr lang="en-US" dirty="0" err="1"/>
              <a:t>eyesalve</a:t>
            </a:r>
            <a:r>
              <a:rPr lang="en-US" dirty="0"/>
              <a:t>, that thou </a:t>
            </a:r>
            <a:r>
              <a:rPr lang="en-US" dirty="0" err="1"/>
              <a:t>mayest</a:t>
            </a:r>
            <a:r>
              <a:rPr lang="en-US" dirty="0"/>
              <a:t> see.</a:t>
            </a:r>
          </a:p>
          <a:p>
            <a:pPr lvl="1"/>
            <a:r>
              <a:rPr lang="en-US" dirty="0" smtClean="0"/>
              <a:t>You may be rich here, but you’re poor in eternity.</a:t>
            </a:r>
          </a:p>
          <a:p>
            <a:pPr lvl="1"/>
            <a:r>
              <a:rPr lang="en-US" dirty="0" smtClean="0"/>
              <a:t>You buy the truth from Jesus.</a:t>
            </a:r>
          </a:p>
          <a:p>
            <a:pPr lvl="1"/>
            <a:r>
              <a:rPr lang="en-US" dirty="0"/>
              <a:t>Sell that ye have, buy </a:t>
            </a:r>
            <a:r>
              <a:rPr lang="en-US" dirty="0" smtClean="0"/>
              <a:t>Christ</a:t>
            </a:r>
            <a:r>
              <a:rPr lang="en-US" dirty="0"/>
              <a:t>, and </a:t>
            </a:r>
            <a:r>
              <a:rPr lang="en-US" dirty="0" smtClean="0"/>
              <a:t>his truth.</a:t>
            </a:r>
            <a:endParaRPr lang="en-US" dirty="0"/>
          </a:p>
          <a:p>
            <a:pPr lvl="1"/>
            <a:r>
              <a:rPr lang="en-US" dirty="0"/>
              <a:t>I believe every one of us has to count the cost. Count it all but dung. </a:t>
            </a:r>
            <a:endParaRPr lang="en-US" dirty="0" smtClean="0"/>
          </a:p>
          <a:p>
            <a:pPr lvl="1"/>
            <a:r>
              <a:rPr lang="en-US" dirty="0"/>
              <a:t>But </a:t>
            </a:r>
            <a:r>
              <a:rPr lang="en-US" dirty="0" smtClean="0"/>
              <a:t>where do I go to buy from Jesus? </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71</a:t>
            </a:fld>
            <a:endParaRPr lang="en-US"/>
          </a:p>
        </p:txBody>
      </p:sp>
    </p:spTree>
    <p:extLst>
      <p:ext uri="{BB962C8B-B14F-4D97-AF65-F5344CB8AC3E}">
        <p14:creationId xmlns:p14="http://schemas.microsoft.com/office/powerpoint/2010/main" val="66879110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tx1">
                    <a:lumMod val="65000"/>
                    <a:lumOff val="35000"/>
                  </a:schemeClr>
                </a:solidFill>
              </a:rPr>
              <a:t>God’s Truth is in the Scriptures</a:t>
            </a:r>
            <a:endParaRPr lang="en-US" b="1" u="sng" dirty="0">
              <a:solidFill>
                <a:schemeClr val="tx1">
                  <a:lumMod val="65000"/>
                  <a:lumOff val="35000"/>
                </a:schemeClr>
              </a:solidFill>
            </a:endParaRPr>
          </a:p>
          <a:p>
            <a:r>
              <a:rPr lang="en-US" dirty="0"/>
              <a:t>John 5:39  </a:t>
            </a:r>
            <a:r>
              <a:rPr lang="en-US" u="sng" dirty="0"/>
              <a:t>Search the scriptures</a:t>
            </a:r>
            <a:r>
              <a:rPr lang="en-US" dirty="0"/>
              <a:t>; for in them ye think ye have eternal life: and </a:t>
            </a:r>
            <a:r>
              <a:rPr lang="en-US" u="sng" dirty="0"/>
              <a:t>they are they which testify of me</a:t>
            </a:r>
            <a:r>
              <a:rPr lang="en-US" dirty="0"/>
              <a:t>.</a:t>
            </a:r>
          </a:p>
          <a:p>
            <a:pPr lvl="1"/>
            <a:r>
              <a:rPr lang="en-US" dirty="0"/>
              <a:t>We go to God’s word.</a:t>
            </a:r>
          </a:p>
          <a:p>
            <a:pPr lvl="1"/>
            <a:r>
              <a:rPr lang="en-US" dirty="0" smtClean="0"/>
              <a:t>Search </a:t>
            </a:r>
            <a:r>
              <a:rPr lang="en-US" dirty="0"/>
              <a:t>for it as hid treasures.</a:t>
            </a:r>
          </a:p>
          <a:p>
            <a:pPr lvl="1"/>
            <a:r>
              <a:rPr lang="en-US" dirty="0" smtClean="0"/>
              <a:t>The </a:t>
            </a:r>
            <a:r>
              <a:rPr lang="en-US" dirty="0"/>
              <a:t>scriptures are where we find Jesus.</a:t>
            </a:r>
          </a:p>
          <a:p>
            <a:r>
              <a:rPr lang="en-US" dirty="0" smtClean="0"/>
              <a:t>John </a:t>
            </a:r>
            <a:r>
              <a:rPr lang="en-US" dirty="0"/>
              <a:t>17:17  Sanctify them through thy truth: </a:t>
            </a:r>
            <a:r>
              <a:rPr lang="en-US" b="1" u="sng" dirty="0"/>
              <a:t>thy word is truth</a:t>
            </a:r>
            <a:r>
              <a:rPr lang="en-US" dirty="0"/>
              <a:t>.</a:t>
            </a:r>
          </a:p>
          <a:p>
            <a:pPr lvl="1"/>
            <a:r>
              <a:rPr lang="en-US" dirty="0" smtClean="0"/>
              <a:t>We </a:t>
            </a:r>
            <a:r>
              <a:rPr lang="en-US" dirty="0"/>
              <a:t>don’t just go to the Book to get truth. The whole thing IS truth.</a:t>
            </a:r>
          </a:p>
          <a:p>
            <a:pPr lvl="1"/>
            <a:r>
              <a:rPr lang="en-US" dirty="0" smtClean="0"/>
              <a:t>You </a:t>
            </a:r>
            <a:r>
              <a:rPr lang="en-US" dirty="0"/>
              <a:t>need to go to the Truth Store!</a:t>
            </a:r>
          </a:p>
          <a:p>
            <a:r>
              <a:rPr lang="en-US" dirty="0"/>
              <a:t>Daniel 10:21  But I will shew thee that which is noted in </a:t>
            </a:r>
            <a:r>
              <a:rPr lang="en-US" u="sng" dirty="0"/>
              <a:t>the scripture of truth</a:t>
            </a:r>
            <a:r>
              <a:rPr lang="en-US" dirty="0"/>
              <a:t>: and there is none that </a:t>
            </a:r>
            <a:r>
              <a:rPr lang="en-US" dirty="0" err="1"/>
              <a:t>holdeth</a:t>
            </a:r>
            <a:r>
              <a:rPr lang="en-US" dirty="0"/>
              <a:t> with me in these things, but Michael your prince.</a:t>
            </a:r>
          </a:p>
          <a:p>
            <a:pPr lvl="1"/>
            <a:r>
              <a:rPr lang="en-US" dirty="0" smtClean="0"/>
              <a:t>The </a:t>
            </a:r>
            <a:r>
              <a:rPr lang="en-US" dirty="0"/>
              <a:t>scripture is truth</a:t>
            </a:r>
            <a:r>
              <a:rPr lang="en-US" dirty="0" smtClean="0"/>
              <a:t>.</a:t>
            </a:r>
          </a:p>
          <a:p>
            <a:pPr lvl="1"/>
            <a:r>
              <a:rPr lang="en-US" dirty="0" smtClean="0"/>
              <a:t>That is where you go to buy the truth from Jesus.</a:t>
            </a:r>
            <a:endParaRPr lang="en-US" dirty="0"/>
          </a:p>
          <a:p>
            <a:pPr lvl="1"/>
            <a:r>
              <a:rPr lang="en-US" dirty="0"/>
              <a:t>Even the angels study the scripture. Is this Gabriel</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72</a:t>
            </a:fld>
            <a:endParaRPr lang="en-US"/>
          </a:p>
        </p:txBody>
      </p:sp>
    </p:spTree>
    <p:extLst>
      <p:ext uri="{BB962C8B-B14F-4D97-AF65-F5344CB8AC3E}">
        <p14:creationId xmlns:p14="http://schemas.microsoft.com/office/powerpoint/2010/main" val="236187150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John 5:13  These things have I written unto you that believe on the name of the Son of God; </a:t>
            </a:r>
            <a:r>
              <a:rPr lang="en-US" u="sng" dirty="0"/>
              <a:t>that ye may know</a:t>
            </a:r>
            <a:r>
              <a:rPr lang="en-US" dirty="0"/>
              <a:t> that ye have eternal life, and </a:t>
            </a:r>
            <a:r>
              <a:rPr lang="en-US" u="sng" dirty="0"/>
              <a:t>that ye may believe</a:t>
            </a:r>
            <a:r>
              <a:rPr lang="en-US" dirty="0"/>
              <a:t> on the name of the Son of God.</a:t>
            </a:r>
          </a:p>
          <a:p>
            <a:pPr lvl="1"/>
            <a:r>
              <a:rPr lang="en-US" dirty="0"/>
              <a:t>It was written so that you would have the truth and that you would believe the truth.</a:t>
            </a:r>
          </a:p>
          <a:p>
            <a:r>
              <a:rPr lang="en-US" dirty="0"/>
              <a:t>Revelation 21:5  And he that sat upon the throne said, Behold, I make all things new. And he said unto me, </a:t>
            </a:r>
            <a:r>
              <a:rPr lang="en-US" b="1" u="sng" dirty="0"/>
              <a:t>Write: for these words are true</a:t>
            </a:r>
            <a:r>
              <a:rPr lang="en-US" dirty="0"/>
              <a:t> and faithful.</a:t>
            </a:r>
          </a:p>
          <a:p>
            <a:pPr lvl="1"/>
            <a:r>
              <a:rPr lang="en-US" dirty="0" smtClean="0"/>
              <a:t>God’s </a:t>
            </a:r>
            <a:r>
              <a:rPr lang="en-US" dirty="0"/>
              <a:t>words are true. The whole book is truth.</a:t>
            </a:r>
          </a:p>
          <a:p>
            <a:pPr lvl="1"/>
            <a:r>
              <a:rPr lang="en-US" dirty="0" smtClean="0"/>
              <a:t>Who </a:t>
            </a:r>
            <a:r>
              <a:rPr lang="en-US" dirty="0"/>
              <a:t>wrote the Bible</a:t>
            </a:r>
            <a:r>
              <a:rPr lang="en-US" dirty="0" smtClean="0"/>
              <a:t>?</a:t>
            </a:r>
          </a:p>
          <a:p>
            <a:r>
              <a:rPr lang="en-US" dirty="0"/>
              <a:t>Isaiah 38:4  Then came </a:t>
            </a:r>
            <a:r>
              <a:rPr lang="en-US" u="sng" dirty="0"/>
              <a:t>the word of the LORD to Isaiah</a:t>
            </a:r>
            <a:r>
              <a:rPr lang="en-US" dirty="0"/>
              <a:t>, saying,</a:t>
            </a:r>
          </a:p>
          <a:p>
            <a:r>
              <a:rPr lang="en-US" dirty="0"/>
              <a:t>2 Peter 1:21  For the prophecy came not in old time by the will of man: but </a:t>
            </a:r>
            <a:r>
              <a:rPr lang="en-US" u="sng" dirty="0"/>
              <a:t>holy men of God spake as they were moved by the Holy Ghost</a:t>
            </a:r>
            <a:r>
              <a:rPr lang="en-US" dirty="0" smtClean="0"/>
              <a:t>.</a:t>
            </a:r>
          </a:p>
          <a:p>
            <a:pPr lvl="1"/>
            <a:r>
              <a:rPr lang="en-US" dirty="0" smtClean="0"/>
              <a:t>They are not man’s words. They are God’s words, thus they are true words.</a:t>
            </a:r>
            <a:endParaRPr lang="en-US" dirty="0"/>
          </a:p>
          <a:p>
            <a:endParaRPr lang="en-US" dirty="0"/>
          </a:p>
          <a:p>
            <a:endParaRPr lang="en-US" dirty="0"/>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73</a:t>
            </a:fld>
            <a:endParaRPr lang="en-US"/>
          </a:p>
        </p:txBody>
      </p:sp>
    </p:spTree>
    <p:extLst>
      <p:ext uri="{BB962C8B-B14F-4D97-AF65-F5344CB8AC3E}">
        <p14:creationId xmlns:p14="http://schemas.microsoft.com/office/powerpoint/2010/main" val="112362693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Revelation 10:4  And when the seven thunders had uttered their voices, </a:t>
            </a:r>
            <a:r>
              <a:rPr lang="en-US" u="sng" dirty="0"/>
              <a:t>I was about to write</a:t>
            </a:r>
            <a:r>
              <a:rPr lang="en-US" dirty="0"/>
              <a:t>: and I heard </a:t>
            </a:r>
            <a:r>
              <a:rPr lang="en-US" u="sng" dirty="0"/>
              <a:t>a voice from heaven</a:t>
            </a:r>
            <a:r>
              <a:rPr lang="en-US" dirty="0"/>
              <a:t> saying unto me, Seal up those things which the seven thunders uttered, and </a:t>
            </a:r>
            <a:r>
              <a:rPr lang="en-US" u="sng" dirty="0"/>
              <a:t>write them not</a:t>
            </a:r>
            <a:r>
              <a:rPr lang="en-US" dirty="0"/>
              <a:t>.</a:t>
            </a:r>
          </a:p>
          <a:p>
            <a:pPr lvl="1"/>
            <a:r>
              <a:rPr lang="en-US" dirty="0"/>
              <a:t>Men wrote, but God is the author. God is not going to let men change his words.</a:t>
            </a:r>
          </a:p>
          <a:p>
            <a:pPr lvl="1"/>
            <a:r>
              <a:rPr lang="en-US" dirty="0"/>
              <a:t>A writer is not necessarily an author. The author is the one that creates, that brings something into existence. </a:t>
            </a:r>
          </a:p>
          <a:p>
            <a:pPr lvl="1"/>
            <a:r>
              <a:rPr lang="en-US" dirty="0"/>
              <a:t>God spoke it, God authored it. Men wrote what he wanted down, and only what he wanted.</a:t>
            </a:r>
          </a:p>
          <a:p>
            <a:pPr lvl="2"/>
            <a:r>
              <a:rPr lang="en-US" dirty="0"/>
              <a:t>If I asked you to draw a picture of a new car, describing every aspect of it and its exact layout, who then will have invented it</a:t>
            </a:r>
            <a:r>
              <a:rPr lang="en-US" dirty="0" smtClean="0"/>
              <a:t>? Who is the creator?</a:t>
            </a:r>
          </a:p>
          <a:p>
            <a:pPr lvl="2"/>
            <a:r>
              <a:rPr lang="en-US" dirty="0" smtClean="0"/>
              <a:t>He promised to preserve it.</a:t>
            </a:r>
            <a:endParaRPr lang="en-US" dirty="0"/>
          </a:p>
          <a:p>
            <a:r>
              <a:rPr lang="en-US" dirty="0" smtClean="0"/>
              <a:t>John </a:t>
            </a:r>
            <a:r>
              <a:rPr lang="en-US" dirty="0"/>
              <a:t>12:48  He that </a:t>
            </a:r>
            <a:r>
              <a:rPr lang="en-US" dirty="0" err="1"/>
              <a:t>rejecteth</a:t>
            </a:r>
            <a:r>
              <a:rPr lang="en-US" dirty="0"/>
              <a:t> me, and </a:t>
            </a:r>
            <a:r>
              <a:rPr lang="en-US" u="sng" dirty="0" err="1"/>
              <a:t>receiveth</a:t>
            </a:r>
            <a:r>
              <a:rPr lang="en-US" u="sng" dirty="0"/>
              <a:t> not</a:t>
            </a:r>
            <a:r>
              <a:rPr lang="en-US" dirty="0"/>
              <a:t> my words, hath one that </a:t>
            </a:r>
            <a:r>
              <a:rPr lang="en-US" dirty="0" err="1"/>
              <a:t>judgeth</a:t>
            </a:r>
            <a:r>
              <a:rPr lang="en-US" dirty="0"/>
              <a:t> him: </a:t>
            </a:r>
            <a:r>
              <a:rPr lang="en-US" b="1" u="sng" dirty="0"/>
              <a:t>the word</a:t>
            </a:r>
            <a:r>
              <a:rPr lang="en-US" dirty="0"/>
              <a:t> that I have spoken, the same shall judge him in the last day.</a:t>
            </a:r>
          </a:p>
          <a:p>
            <a:pPr lvl="1"/>
            <a:r>
              <a:rPr lang="en-US" dirty="0" smtClean="0"/>
              <a:t>You </a:t>
            </a:r>
            <a:r>
              <a:rPr lang="en-US" dirty="0"/>
              <a:t>will be judged by the word. You will be judged by the truth.</a:t>
            </a:r>
          </a:p>
          <a:p>
            <a:pPr lvl="1"/>
            <a:r>
              <a:rPr lang="en-US" dirty="0" smtClean="0"/>
              <a:t>If </a:t>
            </a:r>
            <a:r>
              <a:rPr lang="en-US" dirty="0"/>
              <a:t>you reject the truth, it will not set you free, but condemn you!!!</a:t>
            </a:r>
          </a:p>
          <a:p>
            <a:pPr lvl="1"/>
            <a:r>
              <a:rPr lang="en-US" dirty="0" smtClean="0"/>
              <a:t>You are required to </a:t>
            </a:r>
            <a:r>
              <a:rPr lang="en-US" dirty="0"/>
              <a:t>believe the truth.</a:t>
            </a:r>
          </a:p>
          <a:p>
            <a:pPr lvl="1"/>
            <a:r>
              <a:rPr lang="en-US" dirty="0" smtClean="0"/>
              <a:t>But </a:t>
            </a:r>
            <a:r>
              <a:rPr lang="en-US" dirty="0"/>
              <a:t>there are so many liars in the pulpits. Many distort the word, and </a:t>
            </a:r>
            <a:r>
              <a:rPr lang="en-US" dirty="0" smtClean="0"/>
              <a:t>change it </a:t>
            </a:r>
            <a:r>
              <a:rPr lang="en-US" dirty="0"/>
              <a:t>into lies. </a:t>
            </a:r>
          </a:p>
          <a:p>
            <a:endParaRPr lang="en-US" dirty="0"/>
          </a:p>
        </p:txBody>
      </p:sp>
      <p:sp>
        <p:nvSpPr>
          <p:cNvPr id="3" name="Slide Number Placeholder 2"/>
          <p:cNvSpPr>
            <a:spLocks noGrp="1"/>
          </p:cNvSpPr>
          <p:nvPr>
            <p:ph type="sldNum" sz="quarter" idx="12"/>
          </p:nvPr>
        </p:nvSpPr>
        <p:spPr>
          <a:xfrm>
            <a:off x="10878670" y="6356356"/>
            <a:ext cx="475129" cy="365125"/>
          </a:xfrm>
        </p:spPr>
        <p:txBody>
          <a:bodyPr/>
          <a:lstStyle/>
          <a:p>
            <a:fld id="{172C059E-16DE-4C0D-A377-2C3D2DE09514}" type="slidenum">
              <a:rPr lang="en-US" smtClean="0"/>
              <a:t>74</a:t>
            </a:fld>
            <a:endParaRPr lang="en-US" dirty="0"/>
          </a:p>
        </p:txBody>
      </p:sp>
    </p:spTree>
    <p:extLst>
      <p:ext uri="{BB962C8B-B14F-4D97-AF65-F5344CB8AC3E}">
        <p14:creationId xmlns:p14="http://schemas.microsoft.com/office/powerpoint/2010/main" val="400903098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Malachi 2:9  Therefore have I also made you contemptible and base before all the people, according as ye have not kept my ways, but have been </a:t>
            </a:r>
            <a:r>
              <a:rPr lang="en-US" b="1" u="sng" dirty="0"/>
              <a:t>partial in the law</a:t>
            </a:r>
            <a:r>
              <a:rPr lang="en-US" dirty="0"/>
              <a:t>.</a:t>
            </a:r>
          </a:p>
          <a:p>
            <a:pPr lvl="1"/>
            <a:r>
              <a:rPr lang="en-US" dirty="0" smtClean="0"/>
              <a:t>You </a:t>
            </a:r>
            <a:r>
              <a:rPr lang="en-US" dirty="0"/>
              <a:t>have to receive the whole thing, not part of it.</a:t>
            </a:r>
          </a:p>
          <a:p>
            <a:pPr lvl="1"/>
            <a:r>
              <a:rPr lang="en-US" dirty="0" smtClean="0"/>
              <a:t>You </a:t>
            </a:r>
            <a:r>
              <a:rPr lang="en-US" dirty="0"/>
              <a:t>can’t receive only part of your vitamins for long before you get in trouble.</a:t>
            </a:r>
          </a:p>
          <a:p>
            <a:r>
              <a:rPr lang="en-US" dirty="0"/>
              <a:t>Titus 1:14  Not giving heed to Jewish fables, and </a:t>
            </a:r>
            <a:r>
              <a:rPr lang="en-US" u="sng" dirty="0"/>
              <a:t>commandments of men</a:t>
            </a:r>
            <a:r>
              <a:rPr lang="en-US" dirty="0"/>
              <a:t>, that </a:t>
            </a:r>
            <a:r>
              <a:rPr lang="en-US" u="sng" dirty="0"/>
              <a:t>turn from the truth</a:t>
            </a:r>
            <a:r>
              <a:rPr lang="en-US" dirty="0"/>
              <a:t>.</a:t>
            </a:r>
          </a:p>
          <a:p>
            <a:r>
              <a:rPr lang="en-US" dirty="0"/>
              <a:t>Matthew 15:8-9  This people </a:t>
            </a:r>
            <a:r>
              <a:rPr lang="en-US" dirty="0" err="1"/>
              <a:t>draweth</a:t>
            </a:r>
            <a:r>
              <a:rPr lang="en-US" dirty="0"/>
              <a:t> nigh unto me with their mouth, and </a:t>
            </a:r>
            <a:r>
              <a:rPr lang="en-US" dirty="0" err="1"/>
              <a:t>honoureth</a:t>
            </a:r>
            <a:r>
              <a:rPr lang="en-US" dirty="0"/>
              <a:t> me with their lips; but their heart is far from me.  9  But in vain they do worship me, </a:t>
            </a:r>
            <a:r>
              <a:rPr lang="en-US" u="sng" dirty="0"/>
              <a:t>teaching for doctrines the commandments of men</a:t>
            </a:r>
            <a:r>
              <a:rPr lang="en-US" dirty="0"/>
              <a:t>.</a:t>
            </a:r>
          </a:p>
          <a:p>
            <a:pPr lvl="1"/>
            <a:r>
              <a:rPr lang="en-US" dirty="0" smtClean="0"/>
              <a:t>Why </a:t>
            </a:r>
            <a:r>
              <a:rPr lang="en-US" dirty="0"/>
              <a:t>were the Pharisees far from God? They believed and taught their own doctrines, and not God’s truth.</a:t>
            </a:r>
          </a:p>
          <a:p>
            <a:pPr lvl="1"/>
            <a:r>
              <a:rPr lang="en-US" dirty="0" smtClean="0"/>
              <a:t>If </a:t>
            </a:r>
            <a:r>
              <a:rPr lang="en-US" dirty="0"/>
              <a:t>there are so many lies, how do we pull the truth out?</a:t>
            </a:r>
          </a:p>
          <a:p>
            <a:pPr lvl="1"/>
            <a:r>
              <a:rPr lang="en-US" dirty="0" smtClean="0"/>
              <a:t>You </a:t>
            </a:r>
            <a:r>
              <a:rPr lang="en-US" dirty="0"/>
              <a:t>don’t. You can’t pull the truth out.</a:t>
            </a:r>
          </a:p>
          <a:p>
            <a:pPr lvl="1"/>
            <a:r>
              <a:rPr lang="en-US" dirty="0" smtClean="0"/>
              <a:t>You </a:t>
            </a:r>
            <a:r>
              <a:rPr lang="en-US" dirty="0"/>
              <a:t>have to go in!</a:t>
            </a:r>
          </a:p>
          <a:p>
            <a:pPr lvl="1"/>
            <a:r>
              <a:rPr lang="en-US" dirty="0" smtClean="0"/>
              <a:t>You </a:t>
            </a:r>
            <a:r>
              <a:rPr lang="en-US" dirty="0"/>
              <a:t>have to be IN the truth</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75</a:t>
            </a:fld>
            <a:endParaRPr lang="en-US"/>
          </a:p>
        </p:txBody>
      </p:sp>
    </p:spTree>
    <p:extLst>
      <p:ext uri="{BB962C8B-B14F-4D97-AF65-F5344CB8AC3E}">
        <p14:creationId xmlns:p14="http://schemas.microsoft.com/office/powerpoint/2010/main" val="133440638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17:11  These were more noble than those in Thessalonica, in that they </a:t>
            </a:r>
            <a:r>
              <a:rPr lang="en-US" u="sng" dirty="0"/>
              <a:t>received the word</a:t>
            </a:r>
            <a:r>
              <a:rPr lang="en-US" dirty="0"/>
              <a:t> with all readiness of mind, and </a:t>
            </a:r>
            <a:r>
              <a:rPr lang="en-US" u="sng" dirty="0"/>
              <a:t>searched the scriptures daily</a:t>
            </a:r>
            <a:r>
              <a:rPr lang="en-US" dirty="0"/>
              <a:t>, </a:t>
            </a:r>
            <a:r>
              <a:rPr lang="en-US" b="1" u="sng" dirty="0"/>
              <a:t>whether those things were so</a:t>
            </a:r>
            <a:r>
              <a:rPr lang="en-US" dirty="0"/>
              <a:t>.</a:t>
            </a:r>
          </a:p>
          <a:p>
            <a:pPr lvl="1"/>
            <a:r>
              <a:rPr lang="en-US" dirty="0"/>
              <a:t>Get IN the scriptures.</a:t>
            </a:r>
          </a:p>
          <a:p>
            <a:pPr lvl="1"/>
            <a:r>
              <a:rPr lang="en-US" dirty="0"/>
              <a:t>Receive the word. Receive everything you </a:t>
            </a:r>
            <a:r>
              <a:rPr lang="en-US" dirty="0" smtClean="0"/>
              <a:t>hear </a:t>
            </a:r>
            <a:r>
              <a:rPr lang="en-US" dirty="0"/>
              <a:t>from in the word.</a:t>
            </a:r>
          </a:p>
          <a:p>
            <a:pPr lvl="1"/>
            <a:r>
              <a:rPr lang="en-US" dirty="0"/>
              <a:t>Search the scriptures. Compare scripture with scripture. </a:t>
            </a:r>
          </a:p>
          <a:p>
            <a:pPr lvl="1"/>
            <a:r>
              <a:rPr lang="en-US" dirty="0"/>
              <a:t>Jesus received what Satan said out of Gods word. But he understood the truth about it.</a:t>
            </a:r>
          </a:p>
          <a:p>
            <a:pPr lvl="1"/>
            <a:r>
              <a:rPr lang="en-US" dirty="0"/>
              <a:t>Don’t believe what you were taught. Don’t just reaffirm what you believe, find the truth. </a:t>
            </a:r>
          </a:p>
          <a:p>
            <a:pPr lvl="1"/>
            <a:r>
              <a:rPr lang="en-US" dirty="0" smtClean="0"/>
              <a:t>And </a:t>
            </a:r>
            <a:r>
              <a:rPr lang="en-US" dirty="0"/>
              <a:t>where do you receive the word?</a:t>
            </a:r>
          </a:p>
          <a:p>
            <a:r>
              <a:rPr lang="en-US" dirty="0"/>
              <a:t>1 Timothy 3:15  But if I tarry long, that thou </a:t>
            </a:r>
            <a:r>
              <a:rPr lang="en-US" dirty="0" err="1"/>
              <a:t>mayest</a:t>
            </a:r>
            <a:r>
              <a:rPr lang="en-US" dirty="0"/>
              <a:t> know how thou </a:t>
            </a:r>
            <a:r>
              <a:rPr lang="en-US" dirty="0" err="1"/>
              <a:t>oughtest</a:t>
            </a:r>
            <a:r>
              <a:rPr lang="en-US" dirty="0"/>
              <a:t> to behave thyself in the house of God, which is </a:t>
            </a:r>
            <a:r>
              <a:rPr lang="en-US" u="sng" dirty="0"/>
              <a:t>the church</a:t>
            </a:r>
            <a:r>
              <a:rPr lang="en-US" dirty="0"/>
              <a:t> of the living God, </a:t>
            </a:r>
            <a:r>
              <a:rPr lang="en-US" u="sng" dirty="0"/>
              <a:t>the pillar and ground of the truth</a:t>
            </a:r>
            <a:r>
              <a:rPr lang="en-US" dirty="0"/>
              <a:t>.</a:t>
            </a:r>
          </a:p>
          <a:p>
            <a:pPr lvl="1"/>
            <a:r>
              <a:rPr lang="en-US" dirty="0" smtClean="0"/>
              <a:t>The </a:t>
            </a:r>
            <a:r>
              <a:rPr lang="en-US" dirty="0"/>
              <a:t>church is ground zero</a:t>
            </a:r>
            <a:r>
              <a:rPr lang="en-US" dirty="0" smtClean="0"/>
              <a:t>!</a:t>
            </a:r>
            <a:r>
              <a:rPr lang="en-US" dirty="0"/>
              <a:t> It’s the foundation. Then you build the house around </a:t>
            </a:r>
            <a:r>
              <a:rPr lang="en-US" dirty="0" smtClean="0"/>
              <a:t>it</a:t>
            </a:r>
            <a:r>
              <a:rPr lang="en-US" dirty="0"/>
              <a:t>.</a:t>
            </a:r>
          </a:p>
          <a:p>
            <a:pPr lvl="1"/>
            <a:r>
              <a:rPr lang="en-US" dirty="0"/>
              <a:t>You should be taught the foundations, the pillars in church.</a:t>
            </a:r>
          </a:p>
          <a:p>
            <a:pPr lvl="1"/>
            <a:r>
              <a:rPr lang="en-US" dirty="0" smtClean="0"/>
              <a:t>Not </a:t>
            </a:r>
            <a:r>
              <a:rPr lang="en-US" dirty="0"/>
              <a:t>just from the pulpit. We should be teaching and sharpening </a:t>
            </a:r>
            <a:r>
              <a:rPr lang="en-US" dirty="0" smtClean="0"/>
              <a:t>each other</a:t>
            </a:r>
            <a:r>
              <a:rPr lang="en-US" dirty="0"/>
              <a:t>.</a:t>
            </a:r>
          </a:p>
          <a:p>
            <a:pPr lvl="1"/>
            <a:r>
              <a:rPr lang="en-US" dirty="0" smtClean="0"/>
              <a:t>What </a:t>
            </a:r>
            <a:r>
              <a:rPr lang="en-US" dirty="0"/>
              <a:t>about those in bad churches?</a:t>
            </a:r>
          </a:p>
          <a:p>
            <a:pPr lvl="2"/>
            <a:r>
              <a:rPr lang="en-US" dirty="0" smtClean="0"/>
              <a:t>“</a:t>
            </a:r>
            <a:r>
              <a:rPr lang="en-US" dirty="0"/>
              <a:t>Whether these things are so”.</a:t>
            </a:r>
          </a:p>
          <a:p>
            <a:pPr lvl="2"/>
            <a:r>
              <a:rPr lang="en-US" dirty="0" smtClean="0"/>
              <a:t>Seek </a:t>
            </a:r>
            <a:r>
              <a:rPr lang="en-US" dirty="0"/>
              <a:t>the truth “as for hid treasure”, with your whole heart.</a:t>
            </a:r>
          </a:p>
        </p:txBody>
      </p:sp>
      <p:sp>
        <p:nvSpPr>
          <p:cNvPr id="3" name="Slide Number Placeholder 2"/>
          <p:cNvSpPr>
            <a:spLocks noGrp="1"/>
          </p:cNvSpPr>
          <p:nvPr>
            <p:ph type="sldNum" sz="quarter" idx="12"/>
          </p:nvPr>
        </p:nvSpPr>
        <p:spPr/>
        <p:txBody>
          <a:bodyPr/>
          <a:lstStyle/>
          <a:p>
            <a:fld id="{172C059E-16DE-4C0D-A377-2C3D2DE09514}" type="slidenum">
              <a:rPr lang="en-US" smtClean="0"/>
              <a:t>76</a:t>
            </a:fld>
            <a:endParaRPr lang="en-US"/>
          </a:p>
        </p:txBody>
      </p:sp>
    </p:spTree>
    <p:extLst>
      <p:ext uri="{BB962C8B-B14F-4D97-AF65-F5344CB8AC3E}">
        <p14:creationId xmlns:p14="http://schemas.microsoft.com/office/powerpoint/2010/main" val="74606846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119:2  Blessed are they that keep his testimonies, and </a:t>
            </a:r>
            <a:r>
              <a:rPr lang="en-US" u="sng" dirty="0"/>
              <a:t>that seek him with the whole heart</a:t>
            </a:r>
            <a:r>
              <a:rPr lang="en-US" dirty="0"/>
              <a:t>.</a:t>
            </a:r>
          </a:p>
          <a:p>
            <a:pPr lvl="1"/>
            <a:r>
              <a:rPr lang="en-US" dirty="0" smtClean="0"/>
              <a:t>Why </a:t>
            </a:r>
            <a:r>
              <a:rPr lang="en-US" dirty="0"/>
              <a:t>do so many people believe different things when they read the same book?</a:t>
            </a:r>
          </a:p>
          <a:p>
            <a:pPr lvl="1"/>
            <a:r>
              <a:rPr lang="en-US" dirty="0" smtClean="0"/>
              <a:t>They </a:t>
            </a:r>
            <a:r>
              <a:rPr lang="en-US" dirty="0"/>
              <a:t>do so partially. Partial heart = partial truth.</a:t>
            </a:r>
          </a:p>
          <a:p>
            <a:r>
              <a:rPr lang="en-US" dirty="0"/>
              <a:t>Jeremiah 29:12-13  Then shall ye call upon me, and ye shall go and pray unto me, and I will hearken unto you.  13  And </a:t>
            </a:r>
            <a:r>
              <a:rPr lang="en-US" u="sng" dirty="0"/>
              <a:t>ye shall seek me, and find me</a:t>
            </a:r>
            <a:r>
              <a:rPr lang="en-US" dirty="0"/>
              <a:t>, </a:t>
            </a:r>
            <a:r>
              <a:rPr lang="en-US" u="sng" dirty="0"/>
              <a:t>when ye shall search for me with all your heart</a:t>
            </a:r>
            <a:r>
              <a:rPr lang="en-US" dirty="0"/>
              <a:t>.</a:t>
            </a:r>
          </a:p>
          <a:p>
            <a:pPr lvl="1"/>
            <a:r>
              <a:rPr lang="en-US" dirty="0" smtClean="0"/>
              <a:t>God </a:t>
            </a:r>
            <a:r>
              <a:rPr lang="en-US" dirty="0"/>
              <a:t>knows if you are genuinely looking for the truth, or you have your own bias, motives.</a:t>
            </a:r>
          </a:p>
          <a:p>
            <a:pPr lvl="1"/>
            <a:r>
              <a:rPr lang="en-US" dirty="0"/>
              <a:t>Don’t just strengthen your faith. Grow it. Don’t just reinforce what you believe, find out what you should believe and why.</a:t>
            </a:r>
          </a:p>
          <a:p>
            <a:pPr lvl="1"/>
            <a:r>
              <a:rPr lang="en-US" dirty="0"/>
              <a:t>If you seek in whole, </a:t>
            </a:r>
            <a:r>
              <a:rPr lang="en-US" dirty="0" err="1"/>
              <a:t>unpartial</a:t>
            </a:r>
            <a:r>
              <a:rPr lang="en-US" dirty="0"/>
              <a:t>, God promises to give you the truth.</a:t>
            </a:r>
          </a:p>
          <a:p>
            <a:pPr lvl="1"/>
            <a:r>
              <a:rPr lang="en-US" dirty="0"/>
              <a:t>You are to buy God’s truth, from Jesus in the Word of God.</a:t>
            </a:r>
          </a:p>
          <a:p>
            <a:pPr lvl="1"/>
            <a:r>
              <a:rPr lang="en-US" dirty="0"/>
              <a:t>That is the only place of absolute truth!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77</a:t>
            </a:fld>
            <a:endParaRPr lang="en-US"/>
          </a:p>
        </p:txBody>
      </p:sp>
    </p:spTree>
    <p:extLst>
      <p:ext uri="{BB962C8B-B14F-4D97-AF65-F5344CB8AC3E}">
        <p14:creationId xmlns:p14="http://schemas.microsoft.com/office/powerpoint/2010/main" val="70345809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2C059E-16DE-4C0D-A377-2C3D2DE09514}" type="slidenum">
              <a:rPr lang="en-US" smtClean="0"/>
              <a:t>78</a:t>
            </a:fld>
            <a:endParaRPr lang="en-US"/>
          </a:p>
        </p:txBody>
      </p:sp>
      <p:pic>
        <p:nvPicPr>
          <p:cNvPr id="4" name="Picture 3"/>
          <p:cNvPicPr>
            <a:picLocks noChangeAspect="1"/>
          </p:cNvPicPr>
          <p:nvPr/>
        </p:nvPicPr>
        <p:blipFill rotWithShape="1">
          <a:blip r:embed="rId2"/>
          <a:srcRect b="10324"/>
          <a:stretch/>
        </p:blipFill>
        <p:spPr>
          <a:xfrm>
            <a:off x="1214135" y="241204"/>
            <a:ext cx="9494713" cy="6387384"/>
          </a:xfrm>
          <a:prstGeom prst="rect">
            <a:avLst/>
          </a:prstGeom>
        </p:spPr>
      </p:pic>
      <p:sp>
        <p:nvSpPr>
          <p:cNvPr id="8" name="Rectangle 7"/>
          <p:cNvSpPr/>
          <p:nvPr/>
        </p:nvSpPr>
        <p:spPr>
          <a:xfrm rot="21183605">
            <a:off x="2714689" y="2366801"/>
            <a:ext cx="5112319" cy="1467849"/>
          </a:xfrm>
          <a:prstGeom prst="rect">
            <a:avLst/>
          </a:prstGeom>
          <a:solidFill>
            <a:schemeClr val="accent5">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The Word of God</a:t>
            </a:r>
          </a:p>
          <a:p>
            <a:pPr algn="ctr"/>
            <a:r>
              <a:rPr lang="en-US" sz="2400" dirty="0" smtClean="0"/>
              <a:t>The One and Only Truth Store</a:t>
            </a:r>
            <a:endParaRPr lang="en-US" sz="2400" dirty="0"/>
          </a:p>
        </p:txBody>
      </p:sp>
      <p:pic>
        <p:nvPicPr>
          <p:cNvPr id="1028" name="Picture 4" descr="http://macarisms.files.wordpress.com/2013/04/preaching-cartoon.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3194" y="4193395"/>
            <a:ext cx="1588384" cy="247408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dobhran.com/images/pastor-3.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2765" y="4327252"/>
            <a:ext cx="1381125" cy="23526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previews.123rf.com/images/clairev/clairev1007/clairev100700032/7469481-Happy-priest--Stock-Vector-priest-catholic-pasto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82034" y="4209466"/>
            <a:ext cx="1277615" cy="232945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usrevolution5.files.wordpress.com/2014/08/preacher.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34934" y="4479653"/>
            <a:ext cx="1131018" cy="214893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richmond-va.aauw.net/files/2013/06/books-on-shelf.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43595" y="5482798"/>
            <a:ext cx="2857500" cy="11906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8"/>
          <a:stretch>
            <a:fillRect/>
          </a:stretch>
        </p:blipFill>
        <p:spPr>
          <a:xfrm>
            <a:off x="6595635" y="4209466"/>
            <a:ext cx="2014965" cy="2419122"/>
          </a:xfrm>
          <a:prstGeom prst="rect">
            <a:avLst/>
          </a:prstGeom>
        </p:spPr>
      </p:pic>
      <p:sp>
        <p:nvSpPr>
          <p:cNvPr id="10" name="Oval Callout 9"/>
          <p:cNvSpPr/>
          <p:nvPr/>
        </p:nvSpPr>
        <p:spPr>
          <a:xfrm>
            <a:off x="330918" y="3318933"/>
            <a:ext cx="2313819" cy="890533"/>
          </a:xfrm>
          <a:prstGeom prst="wedgeEllipseCallout">
            <a:avLst>
              <a:gd name="adj1" fmla="val 18320"/>
              <a:gd name="adj2" fmla="val 80848"/>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accent5">
                    <a:lumMod val="50000"/>
                  </a:schemeClr>
                </a:solidFill>
              </a:rPr>
              <a:t>God Loves Us!</a:t>
            </a:r>
            <a:endParaRPr lang="en-US" dirty="0">
              <a:solidFill>
                <a:schemeClr val="accent5">
                  <a:lumMod val="50000"/>
                </a:schemeClr>
              </a:solidFill>
            </a:endParaRPr>
          </a:p>
        </p:txBody>
      </p:sp>
      <p:sp>
        <p:nvSpPr>
          <p:cNvPr id="18" name="Oval Callout 17"/>
          <p:cNvSpPr/>
          <p:nvPr/>
        </p:nvSpPr>
        <p:spPr>
          <a:xfrm>
            <a:off x="2791633" y="3353318"/>
            <a:ext cx="2313819" cy="890533"/>
          </a:xfrm>
          <a:prstGeom prst="wedgeEllipseCallout">
            <a:avLst>
              <a:gd name="adj1" fmla="val 2951"/>
              <a:gd name="adj2" fmla="val 98912"/>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accent5">
                    <a:lumMod val="50000"/>
                  </a:schemeClr>
                </a:solidFill>
              </a:rPr>
              <a:t>Do you have the </a:t>
            </a:r>
            <a:r>
              <a:rPr lang="en-US" dirty="0">
                <a:solidFill>
                  <a:schemeClr val="accent5">
                    <a:lumMod val="50000"/>
                  </a:schemeClr>
                </a:solidFill>
              </a:rPr>
              <a:t>H</a:t>
            </a:r>
            <a:r>
              <a:rPr lang="en-US" dirty="0" smtClean="0">
                <a:solidFill>
                  <a:schemeClr val="accent5">
                    <a:lumMod val="50000"/>
                  </a:schemeClr>
                </a:solidFill>
              </a:rPr>
              <a:t>oly Ghost?</a:t>
            </a:r>
            <a:endParaRPr lang="en-US" dirty="0">
              <a:solidFill>
                <a:schemeClr val="accent5">
                  <a:lumMod val="50000"/>
                </a:schemeClr>
              </a:solidFill>
            </a:endParaRPr>
          </a:p>
        </p:txBody>
      </p:sp>
      <p:sp>
        <p:nvSpPr>
          <p:cNvPr id="19" name="Oval Callout 18"/>
          <p:cNvSpPr/>
          <p:nvPr/>
        </p:nvSpPr>
        <p:spPr>
          <a:xfrm>
            <a:off x="5049701" y="2873666"/>
            <a:ext cx="2313819" cy="890533"/>
          </a:xfrm>
          <a:prstGeom prst="wedgeEllipseCallout">
            <a:avLst>
              <a:gd name="adj1" fmla="val -10901"/>
              <a:gd name="adj2" fmla="val 98912"/>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accent5">
                    <a:lumMod val="50000"/>
                  </a:schemeClr>
                </a:solidFill>
              </a:rPr>
              <a:t>Be baptized!</a:t>
            </a:r>
            <a:endParaRPr lang="en-US" dirty="0">
              <a:solidFill>
                <a:schemeClr val="accent5">
                  <a:lumMod val="50000"/>
                </a:schemeClr>
              </a:solidFill>
            </a:endParaRPr>
          </a:p>
        </p:txBody>
      </p:sp>
      <p:sp>
        <p:nvSpPr>
          <p:cNvPr id="20" name="Oval Callout 19"/>
          <p:cNvSpPr/>
          <p:nvPr/>
        </p:nvSpPr>
        <p:spPr>
          <a:xfrm>
            <a:off x="7363520" y="3262051"/>
            <a:ext cx="2313819" cy="890533"/>
          </a:xfrm>
          <a:prstGeom prst="wedgeEllipseCallout">
            <a:avLst>
              <a:gd name="adj1" fmla="val -16077"/>
              <a:gd name="adj2" fmla="val 94158"/>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accent5">
                    <a:lumMod val="50000"/>
                  </a:schemeClr>
                </a:solidFill>
              </a:rPr>
              <a:t>Come be blessed!</a:t>
            </a:r>
            <a:endParaRPr lang="en-US" dirty="0">
              <a:solidFill>
                <a:schemeClr val="accent5">
                  <a:lumMod val="50000"/>
                </a:schemeClr>
              </a:solidFill>
            </a:endParaRPr>
          </a:p>
        </p:txBody>
      </p:sp>
      <p:sp>
        <p:nvSpPr>
          <p:cNvPr id="21" name="Oval Callout 20"/>
          <p:cNvSpPr/>
          <p:nvPr/>
        </p:nvSpPr>
        <p:spPr>
          <a:xfrm>
            <a:off x="9853736" y="3051765"/>
            <a:ext cx="2313819" cy="1036986"/>
          </a:xfrm>
          <a:prstGeom prst="wedgeEllipseCallout">
            <a:avLst>
              <a:gd name="adj1" fmla="val -12531"/>
              <a:gd name="adj2" fmla="val 78799"/>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accent5">
                    <a:lumMod val="50000"/>
                  </a:schemeClr>
                </a:solidFill>
              </a:rPr>
              <a:t>There’s no Salvation outside of the Church!</a:t>
            </a:r>
            <a:endParaRPr lang="en-US" dirty="0">
              <a:solidFill>
                <a:schemeClr val="accent5">
                  <a:lumMod val="50000"/>
                </a:schemeClr>
              </a:solidFill>
            </a:endParaRPr>
          </a:p>
        </p:txBody>
      </p:sp>
      <p:pic>
        <p:nvPicPr>
          <p:cNvPr id="1040" name="Picture 16" descr="http://2.bp.blogspot.com/-JfCWbmHe4ak/UFnsXMyTU3I/AAAAAAAAFpU/eJkwBtMj8xw/s1600/Clipart+Pastor+4_3.jp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6040" y1="14286" x2="31879" y2="3484"/>
                        <a14:foregroundMark x1="19463" y1="1394" x2="23154" y2="20790"/>
                        <a14:foregroundMark x1="13255" y1="16957" x2="16779" y2="13124"/>
                        <a14:foregroundMark x1="41275" y1="34843" x2="59899" y2="29617"/>
                        <a14:foregroundMark x1="47651" y1="35889" x2="59564" y2="92451"/>
                        <a14:foregroundMark x1="40604" y1="94425" x2="56711" y2="51800"/>
                        <a14:foregroundMark x1="44463" y1="57375" x2="56376" y2="56794"/>
                        <a14:foregroundMark x1="51174" y1="75494" x2="47987" y2="93031"/>
                        <a14:foregroundMark x1="54866" y1="94890" x2="56711" y2="72938"/>
                        <a14:foregroundMark x1="67114" y1="72706" x2="67953" y2="71661"/>
                        <a14:foregroundMark x1="67953" y1="91870" x2="44128" y2="55168"/>
                        <a14:foregroundMark x1="50839" y1="81998" x2="57550" y2="70732"/>
                        <a14:foregroundMark x1="81376" y1="98258" x2="81376" y2="98258"/>
                        <a14:foregroundMark x1="6040" y1="10453" x2="20638" y2="1626"/>
                        <a14:foregroundMark x1="26342" y1="17305" x2="20302" y2="27178"/>
                        <a14:backgroundMark x1="72987" y1="47503" x2="89765" y2="60046"/>
                        <a14:backgroundMark x1="36913" y1="50523" x2="29866" y2="43902"/>
                        <a14:backgroundMark x1="18289" y1="62021" x2="17617" y2="87224"/>
                      </a14:backgroundRemoval>
                    </a14:imgEffect>
                  </a14:imgLayer>
                </a14:imgProps>
              </a:ext>
              <a:ext uri="{28A0092B-C50C-407E-A947-70E740481C1C}">
                <a14:useLocalDpi xmlns:a14="http://schemas.microsoft.com/office/drawing/2010/main" val="0"/>
              </a:ext>
            </a:extLst>
          </a:blip>
          <a:srcRect/>
          <a:stretch>
            <a:fillRect/>
          </a:stretch>
        </p:blipFill>
        <p:spPr bwMode="auto">
          <a:xfrm>
            <a:off x="5439934" y="3195670"/>
            <a:ext cx="2377440" cy="3434526"/>
          </a:xfrm>
          <a:prstGeom prst="rect">
            <a:avLst/>
          </a:prstGeom>
          <a:noFill/>
          <a:extLst>
            <a:ext uri="{909E8E84-426E-40DD-AFC4-6F175D3DCCD1}">
              <a14:hiddenFill xmlns:a14="http://schemas.microsoft.com/office/drawing/2010/main">
                <a:solidFill>
                  <a:srgbClr val="FFFFFF"/>
                </a:solidFill>
              </a14:hiddenFill>
            </a:ext>
          </a:extLst>
        </p:spPr>
      </p:pic>
      <p:sp>
        <p:nvSpPr>
          <p:cNvPr id="23" name="Oval Callout 22"/>
          <p:cNvSpPr/>
          <p:nvPr/>
        </p:nvSpPr>
        <p:spPr>
          <a:xfrm>
            <a:off x="7336790" y="2976282"/>
            <a:ext cx="2611731" cy="1348814"/>
          </a:xfrm>
          <a:prstGeom prst="wedgeEllipseCallout">
            <a:avLst>
              <a:gd name="adj1" fmla="val -52457"/>
              <a:gd name="adj2" fmla="val 61403"/>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accent5">
                    <a:lumMod val="50000"/>
                  </a:schemeClr>
                </a:solidFill>
              </a:rPr>
              <a:t>The Word is the Truth, so let me take you inside.</a:t>
            </a:r>
            <a:endParaRPr lang="en-US" dirty="0">
              <a:solidFill>
                <a:schemeClr val="accent5">
                  <a:lumMod val="50000"/>
                </a:schemeClr>
              </a:solidFill>
            </a:endParaRPr>
          </a:p>
        </p:txBody>
      </p:sp>
      <p:sp>
        <p:nvSpPr>
          <p:cNvPr id="24" name="Title 1"/>
          <p:cNvSpPr txBox="1">
            <a:spLocks/>
          </p:cNvSpPr>
          <p:nvPr/>
        </p:nvSpPr>
        <p:spPr>
          <a:xfrm>
            <a:off x="528917" y="529205"/>
            <a:ext cx="10919011" cy="696217"/>
          </a:xfrm>
          <a:prstGeom prst="rect">
            <a:avLst/>
          </a:prstGeom>
          <a:solidFill>
            <a:schemeClr val="bg1"/>
          </a:solidFill>
          <a:ln>
            <a:solidFill>
              <a:schemeClr val="accent5">
                <a:lumMod val="50000"/>
              </a:schemeClr>
            </a:solidFill>
          </a:ln>
        </p:spPr>
        <p:txBody>
          <a:bodyPr/>
          <a:lst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a:lstStyle>
          <a:p>
            <a:pPr algn="ctr"/>
            <a:r>
              <a:rPr lang="en-US" dirty="0" smtClean="0"/>
              <a:t>Many want to bring the “truth” out.</a:t>
            </a:r>
            <a:endParaRPr lang="en-US" dirty="0"/>
          </a:p>
        </p:txBody>
      </p:sp>
      <p:sp>
        <p:nvSpPr>
          <p:cNvPr id="25" name="Title 1"/>
          <p:cNvSpPr txBox="1">
            <a:spLocks/>
          </p:cNvSpPr>
          <p:nvPr/>
        </p:nvSpPr>
        <p:spPr>
          <a:xfrm>
            <a:off x="528917" y="678082"/>
            <a:ext cx="10919011" cy="696217"/>
          </a:xfrm>
          <a:prstGeom prst="rect">
            <a:avLst/>
          </a:prstGeom>
          <a:solidFill>
            <a:schemeClr val="bg1"/>
          </a:solidFill>
          <a:ln>
            <a:solidFill>
              <a:schemeClr val="accent5">
                <a:lumMod val="50000"/>
              </a:schemeClr>
            </a:solidFill>
          </a:ln>
        </p:spPr>
        <p:txBody>
          <a:bodyPr/>
          <a:lst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a:lstStyle>
          <a:p>
            <a:pPr algn="ctr"/>
            <a:r>
              <a:rPr lang="en-US" dirty="0" smtClean="0"/>
              <a:t>We need to take each other in!</a:t>
            </a:r>
            <a:endParaRPr lang="en-US" dirty="0"/>
          </a:p>
        </p:txBody>
      </p:sp>
    </p:spTree>
    <p:extLst>
      <p:ext uri="{BB962C8B-B14F-4D97-AF65-F5344CB8AC3E}">
        <p14:creationId xmlns:p14="http://schemas.microsoft.com/office/powerpoint/2010/main" val="2251476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1034"/>
                                        </p:tgtEl>
                                        <p:attrNameLst>
                                          <p:attrName>style.visibility</p:attrName>
                                        </p:attrNameLst>
                                      </p:cBhvr>
                                      <p:to>
                                        <p:strVal val="visible"/>
                                      </p:to>
                                    </p:set>
                                    <p:animEffect transition="in" filter="wipe(down)">
                                      <p:cBhvr>
                                        <p:cTn id="10" dur="500"/>
                                        <p:tgtEl>
                                          <p:spTgt spid="1034"/>
                                        </p:tgtEl>
                                      </p:cBhvr>
                                    </p:animEffect>
                                  </p:childTnLst>
                                </p:cTn>
                              </p:par>
                              <p:par>
                                <p:cTn id="11" presetID="22" presetClass="entr" presetSubtype="4" fill="hold" nodeType="withEffect">
                                  <p:stCondLst>
                                    <p:cond delay="0"/>
                                  </p:stCondLst>
                                  <p:childTnLst>
                                    <p:set>
                                      <p:cBhvr>
                                        <p:cTn id="12" dur="1" fill="hold">
                                          <p:stCondLst>
                                            <p:cond delay="0"/>
                                          </p:stCondLst>
                                        </p:cTn>
                                        <p:tgtEl>
                                          <p:spTgt spid="1038"/>
                                        </p:tgtEl>
                                        <p:attrNameLst>
                                          <p:attrName>style.visibility</p:attrName>
                                        </p:attrNameLst>
                                      </p:cBhvr>
                                      <p:to>
                                        <p:strVal val="visible"/>
                                      </p:to>
                                    </p:set>
                                    <p:animEffect transition="in" filter="wipe(down)">
                                      <p:cBhvr>
                                        <p:cTn id="13" dur="500"/>
                                        <p:tgtEl>
                                          <p:spTgt spid="1038"/>
                                        </p:tgtEl>
                                      </p:cBhvr>
                                    </p:animEffect>
                                  </p:childTnLst>
                                </p:cTn>
                              </p:par>
                              <p:par>
                                <p:cTn id="14" presetID="22" presetClass="entr" presetSubtype="4" fill="hold" nodeType="withEffect">
                                  <p:stCondLst>
                                    <p:cond delay="0"/>
                                  </p:stCondLst>
                                  <p:childTnLst>
                                    <p:set>
                                      <p:cBhvr>
                                        <p:cTn id="15" dur="1" fill="hold">
                                          <p:stCondLst>
                                            <p:cond delay="0"/>
                                          </p:stCondLst>
                                        </p:cTn>
                                        <p:tgtEl>
                                          <p:spTgt spid="1028"/>
                                        </p:tgtEl>
                                        <p:attrNameLst>
                                          <p:attrName>style.visibility</p:attrName>
                                        </p:attrNameLst>
                                      </p:cBhvr>
                                      <p:to>
                                        <p:strVal val="visible"/>
                                      </p:to>
                                    </p:set>
                                    <p:animEffect transition="in" filter="wipe(down)">
                                      <p:cBhvr>
                                        <p:cTn id="16" dur="500"/>
                                        <p:tgtEl>
                                          <p:spTgt spid="1028"/>
                                        </p:tgtEl>
                                      </p:cBhvr>
                                    </p:animEffect>
                                  </p:childTnLst>
                                </p:cTn>
                              </p:par>
                              <p:par>
                                <p:cTn id="17" presetID="22" presetClass="entr" presetSubtype="4" fill="hold" nodeType="withEffect">
                                  <p:stCondLst>
                                    <p:cond delay="0"/>
                                  </p:stCondLst>
                                  <p:childTnLst>
                                    <p:set>
                                      <p:cBhvr>
                                        <p:cTn id="18" dur="1" fill="hold">
                                          <p:stCondLst>
                                            <p:cond delay="0"/>
                                          </p:stCondLst>
                                        </p:cTn>
                                        <p:tgtEl>
                                          <p:spTgt spid="1036"/>
                                        </p:tgtEl>
                                        <p:attrNameLst>
                                          <p:attrName>style.visibility</p:attrName>
                                        </p:attrNameLst>
                                      </p:cBhvr>
                                      <p:to>
                                        <p:strVal val="visible"/>
                                      </p:to>
                                    </p:set>
                                    <p:animEffect transition="in" filter="wipe(down)">
                                      <p:cBhvr>
                                        <p:cTn id="19" dur="500"/>
                                        <p:tgtEl>
                                          <p:spTgt spid="1036"/>
                                        </p:tgtEl>
                                      </p:cBhvr>
                                    </p:animEffect>
                                  </p:childTnLst>
                                </p:cTn>
                              </p:par>
                              <p:par>
                                <p:cTn id="20" presetID="22" presetClass="entr" presetSubtype="4" fill="hold" nodeType="withEffect">
                                  <p:stCondLst>
                                    <p:cond delay="0"/>
                                  </p:stCondLst>
                                  <p:childTnLst>
                                    <p:set>
                                      <p:cBhvr>
                                        <p:cTn id="21" dur="1" fill="hold">
                                          <p:stCondLst>
                                            <p:cond delay="0"/>
                                          </p:stCondLst>
                                        </p:cTn>
                                        <p:tgtEl>
                                          <p:spTgt spid="1032"/>
                                        </p:tgtEl>
                                        <p:attrNameLst>
                                          <p:attrName>style.visibility</p:attrName>
                                        </p:attrNameLst>
                                      </p:cBhvr>
                                      <p:to>
                                        <p:strVal val="visible"/>
                                      </p:to>
                                    </p:set>
                                    <p:animEffect transition="in" filter="wipe(down)">
                                      <p:cBhvr>
                                        <p:cTn id="22" dur="500"/>
                                        <p:tgtEl>
                                          <p:spTgt spid="1032"/>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ppt_x"/>
                                          </p:val>
                                        </p:tav>
                                        <p:tav tm="100000">
                                          <p:val>
                                            <p:strVal val="#ppt_x"/>
                                          </p:val>
                                        </p:tav>
                                      </p:tavLst>
                                    </p:anim>
                                    <p:anim calcmode="lin" valueType="num">
                                      <p:cBhvr additive="base">
                                        <p:cTn id="2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down)">
                                      <p:cBhvr>
                                        <p:cTn id="33" dur="500"/>
                                        <p:tgtEl>
                                          <p:spTgt spid="18"/>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down)">
                                      <p:cBhvr>
                                        <p:cTn id="36" dur="500"/>
                                        <p:tgtEl>
                                          <p:spTgt spid="19"/>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down)">
                                      <p:cBhvr>
                                        <p:cTn id="39" dur="500"/>
                                        <p:tgtEl>
                                          <p:spTgt spid="21"/>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xit" presetSubtype="1" fill="hold" grpId="1" nodeType="clickEffect">
                                  <p:stCondLst>
                                    <p:cond delay="0"/>
                                  </p:stCondLst>
                                  <p:childTnLst>
                                    <p:anim calcmode="lin" valueType="num">
                                      <p:cBhvr additive="base">
                                        <p:cTn id="49" dur="1000"/>
                                        <p:tgtEl>
                                          <p:spTgt spid="24"/>
                                        </p:tgtEl>
                                        <p:attrNameLst>
                                          <p:attrName>ppt_x</p:attrName>
                                        </p:attrNameLst>
                                      </p:cBhvr>
                                      <p:tavLst>
                                        <p:tav tm="0">
                                          <p:val>
                                            <p:strVal val="ppt_x"/>
                                          </p:val>
                                        </p:tav>
                                        <p:tav tm="100000">
                                          <p:val>
                                            <p:strVal val="ppt_x"/>
                                          </p:val>
                                        </p:tav>
                                      </p:tavLst>
                                    </p:anim>
                                    <p:anim calcmode="lin" valueType="num">
                                      <p:cBhvr additive="base">
                                        <p:cTn id="50" dur="1000"/>
                                        <p:tgtEl>
                                          <p:spTgt spid="24"/>
                                        </p:tgtEl>
                                        <p:attrNameLst>
                                          <p:attrName>ppt_y</p:attrName>
                                        </p:attrNameLst>
                                      </p:cBhvr>
                                      <p:tavLst>
                                        <p:tav tm="0">
                                          <p:val>
                                            <p:strVal val="ppt_y"/>
                                          </p:val>
                                        </p:tav>
                                        <p:tav tm="100000">
                                          <p:val>
                                            <p:strVal val="0-ppt_h/2"/>
                                          </p:val>
                                        </p:tav>
                                      </p:tavLst>
                                    </p:anim>
                                    <p:set>
                                      <p:cBhvr>
                                        <p:cTn id="51" dur="1" fill="hold">
                                          <p:stCondLst>
                                            <p:cond delay="999"/>
                                          </p:stCondLst>
                                        </p:cTn>
                                        <p:tgtEl>
                                          <p:spTgt spid="24"/>
                                        </p:tgtEl>
                                        <p:attrNameLst>
                                          <p:attrName>style.visibility</p:attrName>
                                        </p:attrNameLst>
                                      </p:cBhvr>
                                      <p:to>
                                        <p:strVal val="hidden"/>
                                      </p:to>
                                    </p:set>
                                  </p:childTnLst>
                                </p:cTn>
                              </p:par>
                              <p:par>
                                <p:cTn id="52" presetID="2" presetClass="exit" presetSubtype="2" fill="hold" grpId="1" nodeType="withEffect">
                                  <p:stCondLst>
                                    <p:cond delay="0"/>
                                  </p:stCondLst>
                                  <p:childTnLst>
                                    <p:anim calcmode="lin" valueType="num">
                                      <p:cBhvr additive="base">
                                        <p:cTn id="53" dur="1000"/>
                                        <p:tgtEl>
                                          <p:spTgt spid="20"/>
                                        </p:tgtEl>
                                        <p:attrNameLst>
                                          <p:attrName>ppt_x</p:attrName>
                                        </p:attrNameLst>
                                      </p:cBhvr>
                                      <p:tavLst>
                                        <p:tav tm="0">
                                          <p:val>
                                            <p:strVal val="ppt_x"/>
                                          </p:val>
                                        </p:tav>
                                        <p:tav tm="100000">
                                          <p:val>
                                            <p:strVal val="1+ppt_w/2"/>
                                          </p:val>
                                        </p:tav>
                                      </p:tavLst>
                                    </p:anim>
                                    <p:anim calcmode="lin" valueType="num">
                                      <p:cBhvr additive="base">
                                        <p:cTn id="54" dur="1000"/>
                                        <p:tgtEl>
                                          <p:spTgt spid="20"/>
                                        </p:tgtEl>
                                        <p:attrNameLst>
                                          <p:attrName>ppt_y</p:attrName>
                                        </p:attrNameLst>
                                      </p:cBhvr>
                                      <p:tavLst>
                                        <p:tav tm="0">
                                          <p:val>
                                            <p:strVal val="ppt_y"/>
                                          </p:val>
                                        </p:tav>
                                        <p:tav tm="100000">
                                          <p:val>
                                            <p:strVal val="ppt_y"/>
                                          </p:val>
                                        </p:tav>
                                      </p:tavLst>
                                    </p:anim>
                                    <p:set>
                                      <p:cBhvr>
                                        <p:cTn id="55" dur="1" fill="hold">
                                          <p:stCondLst>
                                            <p:cond delay="999"/>
                                          </p:stCondLst>
                                        </p:cTn>
                                        <p:tgtEl>
                                          <p:spTgt spid="20"/>
                                        </p:tgtEl>
                                        <p:attrNameLst>
                                          <p:attrName>style.visibility</p:attrName>
                                        </p:attrNameLst>
                                      </p:cBhvr>
                                      <p:to>
                                        <p:strVal val="hidden"/>
                                      </p:to>
                                    </p:set>
                                  </p:childTnLst>
                                </p:cTn>
                              </p:par>
                              <p:par>
                                <p:cTn id="56" presetID="2" presetClass="exit" presetSubtype="2" fill="hold" nodeType="withEffect">
                                  <p:stCondLst>
                                    <p:cond delay="0"/>
                                  </p:stCondLst>
                                  <p:childTnLst>
                                    <p:anim calcmode="lin" valueType="num">
                                      <p:cBhvr additive="base">
                                        <p:cTn id="57" dur="1000"/>
                                        <p:tgtEl>
                                          <p:spTgt spid="7"/>
                                        </p:tgtEl>
                                        <p:attrNameLst>
                                          <p:attrName>ppt_x</p:attrName>
                                        </p:attrNameLst>
                                      </p:cBhvr>
                                      <p:tavLst>
                                        <p:tav tm="0">
                                          <p:val>
                                            <p:strVal val="ppt_x"/>
                                          </p:val>
                                        </p:tav>
                                        <p:tav tm="100000">
                                          <p:val>
                                            <p:strVal val="1+ppt_w/2"/>
                                          </p:val>
                                        </p:tav>
                                      </p:tavLst>
                                    </p:anim>
                                    <p:anim calcmode="lin" valueType="num">
                                      <p:cBhvr additive="base">
                                        <p:cTn id="58" dur="1000"/>
                                        <p:tgtEl>
                                          <p:spTgt spid="7"/>
                                        </p:tgtEl>
                                        <p:attrNameLst>
                                          <p:attrName>ppt_y</p:attrName>
                                        </p:attrNameLst>
                                      </p:cBhvr>
                                      <p:tavLst>
                                        <p:tav tm="0">
                                          <p:val>
                                            <p:strVal val="ppt_y"/>
                                          </p:val>
                                        </p:tav>
                                        <p:tav tm="100000">
                                          <p:val>
                                            <p:strVal val="ppt_y"/>
                                          </p:val>
                                        </p:tav>
                                      </p:tavLst>
                                    </p:anim>
                                    <p:set>
                                      <p:cBhvr>
                                        <p:cTn id="59" dur="1" fill="hold">
                                          <p:stCondLst>
                                            <p:cond delay="999"/>
                                          </p:stCondLst>
                                        </p:cTn>
                                        <p:tgtEl>
                                          <p:spTgt spid="7"/>
                                        </p:tgtEl>
                                        <p:attrNameLst>
                                          <p:attrName>style.visibility</p:attrName>
                                        </p:attrNameLst>
                                      </p:cBhvr>
                                      <p:to>
                                        <p:strVal val="hidden"/>
                                      </p:to>
                                    </p:set>
                                  </p:childTnLst>
                                </p:cTn>
                              </p:par>
                              <p:par>
                                <p:cTn id="60" presetID="2" presetClass="exit" presetSubtype="2" fill="hold" nodeType="withEffect">
                                  <p:stCondLst>
                                    <p:cond delay="0"/>
                                  </p:stCondLst>
                                  <p:childTnLst>
                                    <p:anim calcmode="lin" valueType="num">
                                      <p:cBhvr additive="base">
                                        <p:cTn id="61" dur="1000"/>
                                        <p:tgtEl>
                                          <p:spTgt spid="1034"/>
                                        </p:tgtEl>
                                        <p:attrNameLst>
                                          <p:attrName>ppt_x</p:attrName>
                                        </p:attrNameLst>
                                      </p:cBhvr>
                                      <p:tavLst>
                                        <p:tav tm="0">
                                          <p:val>
                                            <p:strVal val="ppt_x"/>
                                          </p:val>
                                        </p:tav>
                                        <p:tav tm="100000">
                                          <p:val>
                                            <p:strVal val="1+ppt_w/2"/>
                                          </p:val>
                                        </p:tav>
                                      </p:tavLst>
                                    </p:anim>
                                    <p:anim calcmode="lin" valueType="num">
                                      <p:cBhvr additive="base">
                                        <p:cTn id="62" dur="1000"/>
                                        <p:tgtEl>
                                          <p:spTgt spid="1034"/>
                                        </p:tgtEl>
                                        <p:attrNameLst>
                                          <p:attrName>ppt_y</p:attrName>
                                        </p:attrNameLst>
                                      </p:cBhvr>
                                      <p:tavLst>
                                        <p:tav tm="0">
                                          <p:val>
                                            <p:strVal val="ppt_y"/>
                                          </p:val>
                                        </p:tav>
                                        <p:tav tm="100000">
                                          <p:val>
                                            <p:strVal val="ppt_y"/>
                                          </p:val>
                                        </p:tav>
                                      </p:tavLst>
                                    </p:anim>
                                    <p:set>
                                      <p:cBhvr>
                                        <p:cTn id="63" dur="1" fill="hold">
                                          <p:stCondLst>
                                            <p:cond delay="999"/>
                                          </p:stCondLst>
                                        </p:cTn>
                                        <p:tgtEl>
                                          <p:spTgt spid="1034"/>
                                        </p:tgtEl>
                                        <p:attrNameLst>
                                          <p:attrName>style.visibility</p:attrName>
                                        </p:attrNameLst>
                                      </p:cBhvr>
                                      <p:to>
                                        <p:strVal val="hidden"/>
                                      </p:to>
                                    </p:set>
                                  </p:childTnLst>
                                </p:cTn>
                              </p:par>
                              <p:par>
                                <p:cTn id="64" presetID="2" presetClass="exit" presetSubtype="2" fill="hold" nodeType="withEffect">
                                  <p:stCondLst>
                                    <p:cond delay="0"/>
                                  </p:stCondLst>
                                  <p:childTnLst>
                                    <p:anim calcmode="lin" valueType="num">
                                      <p:cBhvr additive="base">
                                        <p:cTn id="65" dur="1000"/>
                                        <p:tgtEl>
                                          <p:spTgt spid="1038"/>
                                        </p:tgtEl>
                                        <p:attrNameLst>
                                          <p:attrName>ppt_x</p:attrName>
                                        </p:attrNameLst>
                                      </p:cBhvr>
                                      <p:tavLst>
                                        <p:tav tm="0">
                                          <p:val>
                                            <p:strVal val="ppt_x"/>
                                          </p:val>
                                        </p:tav>
                                        <p:tav tm="100000">
                                          <p:val>
                                            <p:strVal val="1+ppt_w/2"/>
                                          </p:val>
                                        </p:tav>
                                      </p:tavLst>
                                    </p:anim>
                                    <p:anim calcmode="lin" valueType="num">
                                      <p:cBhvr additive="base">
                                        <p:cTn id="66" dur="1000"/>
                                        <p:tgtEl>
                                          <p:spTgt spid="1038"/>
                                        </p:tgtEl>
                                        <p:attrNameLst>
                                          <p:attrName>ppt_y</p:attrName>
                                        </p:attrNameLst>
                                      </p:cBhvr>
                                      <p:tavLst>
                                        <p:tav tm="0">
                                          <p:val>
                                            <p:strVal val="ppt_y"/>
                                          </p:val>
                                        </p:tav>
                                        <p:tav tm="100000">
                                          <p:val>
                                            <p:strVal val="ppt_y"/>
                                          </p:val>
                                        </p:tav>
                                      </p:tavLst>
                                    </p:anim>
                                    <p:set>
                                      <p:cBhvr>
                                        <p:cTn id="67" dur="1" fill="hold">
                                          <p:stCondLst>
                                            <p:cond delay="999"/>
                                          </p:stCondLst>
                                        </p:cTn>
                                        <p:tgtEl>
                                          <p:spTgt spid="1038"/>
                                        </p:tgtEl>
                                        <p:attrNameLst>
                                          <p:attrName>style.visibility</p:attrName>
                                        </p:attrNameLst>
                                      </p:cBhvr>
                                      <p:to>
                                        <p:strVal val="hidden"/>
                                      </p:to>
                                    </p:set>
                                  </p:childTnLst>
                                </p:cTn>
                              </p:par>
                              <p:par>
                                <p:cTn id="68" presetID="2" presetClass="exit" presetSubtype="2" fill="hold" grpId="1" nodeType="withEffect">
                                  <p:stCondLst>
                                    <p:cond delay="0"/>
                                  </p:stCondLst>
                                  <p:childTnLst>
                                    <p:anim calcmode="lin" valueType="num">
                                      <p:cBhvr additive="base">
                                        <p:cTn id="69" dur="1000"/>
                                        <p:tgtEl>
                                          <p:spTgt spid="21"/>
                                        </p:tgtEl>
                                        <p:attrNameLst>
                                          <p:attrName>ppt_x</p:attrName>
                                        </p:attrNameLst>
                                      </p:cBhvr>
                                      <p:tavLst>
                                        <p:tav tm="0">
                                          <p:val>
                                            <p:strVal val="ppt_x"/>
                                          </p:val>
                                        </p:tav>
                                        <p:tav tm="100000">
                                          <p:val>
                                            <p:strVal val="1+ppt_w/2"/>
                                          </p:val>
                                        </p:tav>
                                      </p:tavLst>
                                    </p:anim>
                                    <p:anim calcmode="lin" valueType="num">
                                      <p:cBhvr additive="base">
                                        <p:cTn id="70" dur="1000"/>
                                        <p:tgtEl>
                                          <p:spTgt spid="21"/>
                                        </p:tgtEl>
                                        <p:attrNameLst>
                                          <p:attrName>ppt_y</p:attrName>
                                        </p:attrNameLst>
                                      </p:cBhvr>
                                      <p:tavLst>
                                        <p:tav tm="0">
                                          <p:val>
                                            <p:strVal val="ppt_y"/>
                                          </p:val>
                                        </p:tav>
                                        <p:tav tm="100000">
                                          <p:val>
                                            <p:strVal val="ppt_y"/>
                                          </p:val>
                                        </p:tav>
                                      </p:tavLst>
                                    </p:anim>
                                    <p:set>
                                      <p:cBhvr>
                                        <p:cTn id="71" dur="1" fill="hold">
                                          <p:stCondLst>
                                            <p:cond delay="999"/>
                                          </p:stCondLst>
                                        </p:cTn>
                                        <p:tgtEl>
                                          <p:spTgt spid="21"/>
                                        </p:tgtEl>
                                        <p:attrNameLst>
                                          <p:attrName>style.visibility</p:attrName>
                                        </p:attrNameLst>
                                      </p:cBhvr>
                                      <p:to>
                                        <p:strVal val="hidden"/>
                                      </p:to>
                                    </p:set>
                                  </p:childTnLst>
                                </p:cTn>
                              </p:par>
                              <p:par>
                                <p:cTn id="72" presetID="2" presetClass="exit" presetSubtype="8" fill="hold" grpId="1" nodeType="withEffect">
                                  <p:stCondLst>
                                    <p:cond delay="0"/>
                                  </p:stCondLst>
                                  <p:childTnLst>
                                    <p:anim calcmode="lin" valueType="num">
                                      <p:cBhvr additive="base">
                                        <p:cTn id="73" dur="1000"/>
                                        <p:tgtEl>
                                          <p:spTgt spid="19"/>
                                        </p:tgtEl>
                                        <p:attrNameLst>
                                          <p:attrName>ppt_x</p:attrName>
                                        </p:attrNameLst>
                                      </p:cBhvr>
                                      <p:tavLst>
                                        <p:tav tm="0">
                                          <p:val>
                                            <p:strVal val="ppt_x"/>
                                          </p:val>
                                        </p:tav>
                                        <p:tav tm="100000">
                                          <p:val>
                                            <p:strVal val="0-ppt_w/2"/>
                                          </p:val>
                                        </p:tav>
                                      </p:tavLst>
                                    </p:anim>
                                    <p:anim calcmode="lin" valueType="num">
                                      <p:cBhvr additive="base">
                                        <p:cTn id="74" dur="1000"/>
                                        <p:tgtEl>
                                          <p:spTgt spid="19"/>
                                        </p:tgtEl>
                                        <p:attrNameLst>
                                          <p:attrName>ppt_y</p:attrName>
                                        </p:attrNameLst>
                                      </p:cBhvr>
                                      <p:tavLst>
                                        <p:tav tm="0">
                                          <p:val>
                                            <p:strVal val="ppt_y"/>
                                          </p:val>
                                        </p:tav>
                                        <p:tav tm="100000">
                                          <p:val>
                                            <p:strVal val="ppt_y"/>
                                          </p:val>
                                        </p:tav>
                                      </p:tavLst>
                                    </p:anim>
                                    <p:set>
                                      <p:cBhvr>
                                        <p:cTn id="75" dur="1" fill="hold">
                                          <p:stCondLst>
                                            <p:cond delay="999"/>
                                          </p:stCondLst>
                                        </p:cTn>
                                        <p:tgtEl>
                                          <p:spTgt spid="19"/>
                                        </p:tgtEl>
                                        <p:attrNameLst>
                                          <p:attrName>style.visibility</p:attrName>
                                        </p:attrNameLst>
                                      </p:cBhvr>
                                      <p:to>
                                        <p:strVal val="hidden"/>
                                      </p:to>
                                    </p:set>
                                  </p:childTnLst>
                                </p:cTn>
                              </p:par>
                              <p:par>
                                <p:cTn id="76" presetID="2" presetClass="exit" presetSubtype="8" fill="hold" nodeType="withEffect">
                                  <p:stCondLst>
                                    <p:cond delay="0"/>
                                  </p:stCondLst>
                                  <p:childTnLst>
                                    <p:anim calcmode="lin" valueType="num">
                                      <p:cBhvr additive="base">
                                        <p:cTn id="77" dur="1000"/>
                                        <p:tgtEl>
                                          <p:spTgt spid="1028"/>
                                        </p:tgtEl>
                                        <p:attrNameLst>
                                          <p:attrName>ppt_x</p:attrName>
                                        </p:attrNameLst>
                                      </p:cBhvr>
                                      <p:tavLst>
                                        <p:tav tm="0">
                                          <p:val>
                                            <p:strVal val="ppt_x"/>
                                          </p:val>
                                        </p:tav>
                                        <p:tav tm="100000">
                                          <p:val>
                                            <p:strVal val="0-ppt_w/2"/>
                                          </p:val>
                                        </p:tav>
                                      </p:tavLst>
                                    </p:anim>
                                    <p:anim calcmode="lin" valueType="num">
                                      <p:cBhvr additive="base">
                                        <p:cTn id="78" dur="1000"/>
                                        <p:tgtEl>
                                          <p:spTgt spid="1028"/>
                                        </p:tgtEl>
                                        <p:attrNameLst>
                                          <p:attrName>ppt_y</p:attrName>
                                        </p:attrNameLst>
                                      </p:cBhvr>
                                      <p:tavLst>
                                        <p:tav tm="0">
                                          <p:val>
                                            <p:strVal val="ppt_y"/>
                                          </p:val>
                                        </p:tav>
                                        <p:tav tm="100000">
                                          <p:val>
                                            <p:strVal val="ppt_y"/>
                                          </p:val>
                                        </p:tav>
                                      </p:tavLst>
                                    </p:anim>
                                    <p:set>
                                      <p:cBhvr>
                                        <p:cTn id="79" dur="1" fill="hold">
                                          <p:stCondLst>
                                            <p:cond delay="999"/>
                                          </p:stCondLst>
                                        </p:cTn>
                                        <p:tgtEl>
                                          <p:spTgt spid="1028"/>
                                        </p:tgtEl>
                                        <p:attrNameLst>
                                          <p:attrName>style.visibility</p:attrName>
                                        </p:attrNameLst>
                                      </p:cBhvr>
                                      <p:to>
                                        <p:strVal val="hidden"/>
                                      </p:to>
                                    </p:set>
                                  </p:childTnLst>
                                </p:cTn>
                              </p:par>
                              <p:par>
                                <p:cTn id="80" presetID="2" presetClass="exit" presetSubtype="8" fill="hold" grpId="1" nodeType="withEffect">
                                  <p:stCondLst>
                                    <p:cond delay="0"/>
                                  </p:stCondLst>
                                  <p:childTnLst>
                                    <p:anim calcmode="lin" valueType="num">
                                      <p:cBhvr additive="base">
                                        <p:cTn id="81" dur="1000"/>
                                        <p:tgtEl>
                                          <p:spTgt spid="18"/>
                                        </p:tgtEl>
                                        <p:attrNameLst>
                                          <p:attrName>ppt_x</p:attrName>
                                        </p:attrNameLst>
                                      </p:cBhvr>
                                      <p:tavLst>
                                        <p:tav tm="0">
                                          <p:val>
                                            <p:strVal val="ppt_x"/>
                                          </p:val>
                                        </p:tav>
                                        <p:tav tm="100000">
                                          <p:val>
                                            <p:strVal val="0-ppt_w/2"/>
                                          </p:val>
                                        </p:tav>
                                      </p:tavLst>
                                    </p:anim>
                                    <p:anim calcmode="lin" valueType="num">
                                      <p:cBhvr additive="base">
                                        <p:cTn id="82" dur="1000"/>
                                        <p:tgtEl>
                                          <p:spTgt spid="18"/>
                                        </p:tgtEl>
                                        <p:attrNameLst>
                                          <p:attrName>ppt_y</p:attrName>
                                        </p:attrNameLst>
                                      </p:cBhvr>
                                      <p:tavLst>
                                        <p:tav tm="0">
                                          <p:val>
                                            <p:strVal val="ppt_y"/>
                                          </p:val>
                                        </p:tav>
                                        <p:tav tm="100000">
                                          <p:val>
                                            <p:strVal val="ppt_y"/>
                                          </p:val>
                                        </p:tav>
                                      </p:tavLst>
                                    </p:anim>
                                    <p:set>
                                      <p:cBhvr>
                                        <p:cTn id="83" dur="1" fill="hold">
                                          <p:stCondLst>
                                            <p:cond delay="999"/>
                                          </p:stCondLst>
                                        </p:cTn>
                                        <p:tgtEl>
                                          <p:spTgt spid="18"/>
                                        </p:tgtEl>
                                        <p:attrNameLst>
                                          <p:attrName>style.visibility</p:attrName>
                                        </p:attrNameLst>
                                      </p:cBhvr>
                                      <p:to>
                                        <p:strVal val="hidden"/>
                                      </p:to>
                                    </p:set>
                                  </p:childTnLst>
                                </p:cTn>
                              </p:par>
                              <p:par>
                                <p:cTn id="84" presetID="2" presetClass="exit" presetSubtype="8" fill="hold" nodeType="withEffect">
                                  <p:stCondLst>
                                    <p:cond delay="0"/>
                                  </p:stCondLst>
                                  <p:childTnLst>
                                    <p:anim calcmode="lin" valueType="num">
                                      <p:cBhvr additive="base">
                                        <p:cTn id="85" dur="1000"/>
                                        <p:tgtEl>
                                          <p:spTgt spid="1036"/>
                                        </p:tgtEl>
                                        <p:attrNameLst>
                                          <p:attrName>ppt_x</p:attrName>
                                        </p:attrNameLst>
                                      </p:cBhvr>
                                      <p:tavLst>
                                        <p:tav tm="0">
                                          <p:val>
                                            <p:strVal val="ppt_x"/>
                                          </p:val>
                                        </p:tav>
                                        <p:tav tm="100000">
                                          <p:val>
                                            <p:strVal val="0-ppt_w/2"/>
                                          </p:val>
                                        </p:tav>
                                      </p:tavLst>
                                    </p:anim>
                                    <p:anim calcmode="lin" valueType="num">
                                      <p:cBhvr additive="base">
                                        <p:cTn id="86" dur="1000"/>
                                        <p:tgtEl>
                                          <p:spTgt spid="1036"/>
                                        </p:tgtEl>
                                        <p:attrNameLst>
                                          <p:attrName>ppt_y</p:attrName>
                                        </p:attrNameLst>
                                      </p:cBhvr>
                                      <p:tavLst>
                                        <p:tav tm="0">
                                          <p:val>
                                            <p:strVal val="ppt_y"/>
                                          </p:val>
                                        </p:tav>
                                        <p:tav tm="100000">
                                          <p:val>
                                            <p:strVal val="ppt_y"/>
                                          </p:val>
                                        </p:tav>
                                      </p:tavLst>
                                    </p:anim>
                                    <p:set>
                                      <p:cBhvr>
                                        <p:cTn id="87" dur="1" fill="hold">
                                          <p:stCondLst>
                                            <p:cond delay="999"/>
                                          </p:stCondLst>
                                        </p:cTn>
                                        <p:tgtEl>
                                          <p:spTgt spid="1036"/>
                                        </p:tgtEl>
                                        <p:attrNameLst>
                                          <p:attrName>style.visibility</p:attrName>
                                        </p:attrNameLst>
                                      </p:cBhvr>
                                      <p:to>
                                        <p:strVal val="hidden"/>
                                      </p:to>
                                    </p:set>
                                  </p:childTnLst>
                                </p:cTn>
                              </p:par>
                              <p:par>
                                <p:cTn id="88" presetID="2" presetClass="exit" presetSubtype="8" fill="hold" nodeType="withEffect">
                                  <p:stCondLst>
                                    <p:cond delay="0"/>
                                  </p:stCondLst>
                                  <p:childTnLst>
                                    <p:anim calcmode="lin" valueType="num">
                                      <p:cBhvr additive="base">
                                        <p:cTn id="89" dur="1000"/>
                                        <p:tgtEl>
                                          <p:spTgt spid="1032"/>
                                        </p:tgtEl>
                                        <p:attrNameLst>
                                          <p:attrName>ppt_x</p:attrName>
                                        </p:attrNameLst>
                                      </p:cBhvr>
                                      <p:tavLst>
                                        <p:tav tm="0">
                                          <p:val>
                                            <p:strVal val="ppt_x"/>
                                          </p:val>
                                        </p:tav>
                                        <p:tav tm="100000">
                                          <p:val>
                                            <p:strVal val="0-ppt_w/2"/>
                                          </p:val>
                                        </p:tav>
                                      </p:tavLst>
                                    </p:anim>
                                    <p:anim calcmode="lin" valueType="num">
                                      <p:cBhvr additive="base">
                                        <p:cTn id="90" dur="1000"/>
                                        <p:tgtEl>
                                          <p:spTgt spid="1032"/>
                                        </p:tgtEl>
                                        <p:attrNameLst>
                                          <p:attrName>ppt_y</p:attrName>
                                        </p:attrNameLst>
                                      </p:cBhvr>
                                      <p:tavLst>
                                        <p:tav tm="0">
                                          <p:val>
                                            <p:strVal val="ppt_y"/>
                                          </p:val>
                                        </p:tav>
                                        <p:tav tm="100000">
                                          <p:val>
                                            <p:strVal val="ppt_y"/>
                                          </p:val>
                                        </p:tav>
                                      </p:tavLst>
                                    </p:anim>
                                    <p:set>
                                      <p:cBhvr>
                                        <p:cTn id="91" dur="1" fill="hold">
                                          <p:stCondLst>
                                            <p:cond delay="999"/>
                                          </p:stCondLst>
                                        </p:cTn>
                                        <p:tgtEl>
                                          <p:spTgt spid="1032"/>
                                        </p:tgtEl>
                                        <p:attrNameLst>
                                          <p:attrName>style.visibility</p:attrName>
                                        </p:attrNameLst>
                                      </p:cBhvr>
                                      <p:to>
                                        <p:strVal val="hidden"/>
                                      </p:to>
                                    </p:set>
                                  </p:childTnLst>
                                </p:cTn>
                              </p:par>
                              <p:par>
                                <p:cTn id="92" presetID="2" presetClass="exit" presetSubtype="8" fill="hold" grpId="1" nodeType="withEffect">
                                  <p:stCondLst>
                                    <p:cond delay="0"/>
                                  </p:stCondLst>
                                  <p:childTnLst>
                                    <p:anim calcmode="lin" valueType="num">
                                      <p:cBhvr additive="base">
                                        <p:cTn id="93" dur="1000"/>
                                        <p:tgtEl>
                                          <p:spTgt spid="10"/>
                                        </p:tgtEl>
                                        <p:attrNameLst>
                                          <p:attrName>ppt_x</p:attrName>
                                        </p:attrNameLst>
                                      </p:cBhvr>
                                      <p:tavLst>
                                        <p:tav tm="0">
                                          <p:val>
                                            <p:strVal val="ppt_x"/>
                                          </p:val>
                                        </p:tav>
                                        <p:tav tm="100000">
                                          <p:val>
                                            <p:strVal val="0-ppt_w/2"/>
                                          </p:val>
                                        </p:tav>
                                      </p:tavLst>
                                    </p:anim>
                                    <p:anim calcmode="lin" valueType="num">
                                      <p:cBhvr additive="base">
                                        <p:cTn id="94" dur="1000"/>
                                        <p:tgtEl>
                                          <p:spTgt spid="10"/>
                                        </p:tgtEl>
                                        <p:attrNameLst>
                                          <p:attrName>ppt_y</p:attrName>
                                        </p:attrNameLst>
                                      </p:cBhvr>
                                      <p:tavLst>
                                        <p:tav tm="0">
                                          <p:val>
                                            <p:strVal val="ppt_y"/>
                                          </p:val>
                                        </p:tav>
                                        <p:tav tm="100000">
                                          <p:val>
                                            <p:strVal val="ppt_y"/>
                                          </p:val>
                                        </p:tav>
                                      </p:tavLst>
                                    </p:anim>
                                    <p:set>
                                      <p:cBhvr>
                                        <p:cTn id="95" dur="1" fill="hold">
                                          <p:stCondLst>
                                            <p:cond delay="999"/>
                                          </p:stCondLst>
                                        </p:cTn>
                                        <p:tgtEl>
                                          <p:spTgt spid="10"/>
                                        </p:tgtEl>
                                        <p:attrNameLst>
                                          <p:attrName>style.visibility</p:attrName>
                                        </p:attrNameLst>
                                      </p:cBhvr>
                                      <p:to>
                                        <p:strVal val="hidden"/>
                                      </p:to>
                                    </p:set>
                                  </p:childTnLst>
                                </p:cTn>
                              </p:par>
                            </p:childTnLst>
                          </p:cTn>
                        </p:par>
                        <p:par>
                          <p:cTn id="96" fill="hold">
                            <p:stCondLst>
                              <p:cond delay="1000"/>
                            </p:stCondLst>
                            <p:childTnLst>
                              <p:par>
                                <p:cTn id="97" presetID="22" presetClass="entr" presetSubtype="4" fill="hold" nodeType="afterEffect">
                                  <p:stCondLst>
                                    <p:cond delay="0"/>
                                  </p:stCondLst>
                                  <p:childTnLst>
                                    <p:set>
                                      <p:cBhvr>
                                        <p:cTn id="98" dur="1" fill="hold">
                                          <p:stCondLst>
                                            <p:cond delay="0"/>
                                          </p:stCondLst>
                                        </p:cTn>
                                        <p:tgtEl>
                                          <p:spTgt spid="1040"/>
                                        </p:tgtEl>
                                        <p:attrNameLst>
                                          <p:attrName>style.visibility</p:attrName>
                                        </p:attrNameLst>
                                      </p:cBhvr>
                                      <p:to>
                                        <p:strVal val="visible"/>
                                      </p:to>
                                    </p:set>
                                    <p:animEffect transition="in" filter="wipe(down)">
                                      <p:cBhvr>
                                        <p:cTn id="99" dur="500"/>
                                        <p:tgtEl>
                                          <p:spTgt spid="1040"/>
                                        </p:tgtEl>
                                      </p:cBhvr>
                                    </p:animEffect>
                                  </p:childTnLst>
                                </p:cTn>
                              </p:par>
                            </p:childTnLst>
                          </p:cTn>
                        </p:par>
                        <p:par>
                          <p:cTn id="100" fill="hold">
                            <p:stCondLst>
                              <p:cond delay="1500"/>
                            </p:stCondLst>
                            <p:childTnLst>
                              <p:par>
                                <p:cTn id="101" presetID="22" presetClass="entr" presetSubtype="4" fill="hold" grpId="0" nodeType="afterEffect">
                                  <p:stCondLst>
                                    <p:cond delay="0"/>
                                  </p:stCondLst>
                                  <p:childTnLst>
                                    <p:set>
                                      <p:cBhvr>
                                        <p:cTn id="102" dur="1" fill="hold">
                                          <p:stCondLst>
                                            <p:cond delay="0"/>
                                          </p:stCondLst>
                                        </p:cTn>
                                        <p:tgtEl>
                                          <p:spTgt spid="23"/>
                                        </p:tgtEl>
                                        <p:attrNameLst>
                                          <p:attrName>style.visibility</p:attrName>
                                        </p:attrNameLst>
                                      </p:cBhvr>
                                      <p:to>
                                        <p:strVal val="visible"/>
                                      </p:to>
                                    </p:set>
                                    <p:animEffect transition="in" filter="wipe(down)">
                                      <p:cBhvr>
                                        <p:cTn id="103" dur="500"/>
                                        <p:tgtEl>
                                          <p:spTgt spid="23"/>
                                        </p:tgtEl>
                                      </p:cBhvr>
                                    </p:animEffect>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grpId="0" nodeType="clickEffect">
                                  <p:stCondLst>
                                    <p:cond delay="0"/>
                                  </p:stCondLst>
                                  <p:childTnLst>
                                    <p:set>
                                      <p:cBhvr>
                                        <p:cTn id="107" dur="1" fill="hold">
                                          <p:stCondLst>
                                            <p:cond delay="0"/>
                                          </p:stCondLst>
                                        </p:cTn>
                                        <p:tgtEl>
                                          <p:spTgt spid="25"/>
                                        </p:tgtEl>
                                        <p:attrNameLst>
                                          <p:attrName>style.visibility</p:attrName>
                                        </p:attrNameLst>
                                      </p:cBhvr>
                                      <p:to>
                                        <p:strVal val="visible"/>
                                      </p:to>
                                    </p:set>
                                    <p:anim calcmode="lin" valueType="num">
                                      <p:cBhvr additive="base">
                                        <p:cTn id="108" dur="500" fill="hold"/>
                                        <p:tgtEl>
                                          <p:spTgt spid="25"/>
                                        </p:tgtEl>
                                        <p:attrNameLst>
                                          <p:attrName>ppt_x</p:attrName>
                                        </p:attrNameLst>
                                      </p:cBhvr>
                                      <p:tavLst>
                                        <p:tav tm="0">
                                          <p:val>
                                            <p:strVal val="#ppt_x"/>
                                          </p:val>
                                        </p:tav>
                                        <p:tav tm="100000">
                                          <p:val>
                                            <p:strVal val="#ppt_x"/>
                                          </p:val>
                                        </p:tav>
                                      </p:tavLst>
                                    </p:anim>
                                    <p:anim calcmode="lin" valueType="num">
                                      <p:cBhvr additive="base">
                                        <p:cTn id="109"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8" grpId="0" animBg="1"/>
      <p:bldP spid="18" grpId="1" animBg="1"/>
      <p:bldP spid="19" grpId="0" animBg="1"/>
      <p:bldP spid="19" grpId="1" animBg="1"/>
      <p:bldP spid="20" grpId="0" animBg="1"/>
      <p:bldP spid="20" grpId="1" animBg="1"/>
      <p:bldP spid="21" grpId="0" animBg="1"/>
      <p:bldP spid="21" grpId="1" animBg="1"/>
      <p:bldP spid="23" grpId="0" animBg="1"/>
      <p:bldP spid="24" grpId="0" animBg="1"/>
      <p:bldP spid="24" grpId="1" animBg="1"/>
      <p:bldP spid="2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2C059E-16DE-4C0D-A377-2C3D2DE09514}" type="slidenum">
              <a:rPr lang="en-US" smtClean="0"/>
              <a:t>79</a:t>
            </a:fld>
            <a:endParaRPr lang="en-US"/>
          </a:p>
        </p:txBody>
      </p:sp>
      <p:pic>
        <p:nvPicPr>
          <p:cNvPr id="2050" name="Picture 2" descr="http://i0.wp.com/brighamyen.com/wp-content/uploads/2014/08/DSC065051.jpg?resize=495%2C3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0374" y="364067"/>
            <a:ext cx="9205686" cy="613712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rot="384212">
            <a:off x="2325192" y="674964"/>
            <a:ext cx="5500914" cy="1720051"/>
          </a:xfrm>
          <a:prstGeom prst="rect">
            <a:avLst/>
          </a:prstGeom>
          <a:solidFill>
            <a:srgbClr val="0070C0"/>
          </a:solid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The Truth Sold Here</a:t>
            </a:r>
          </a:p>
        </p:txBody>
      </p:sp>
      <p:sp>
        <p:nvSpPr>
          <p:cNvPr id="2" name="Rectangle 1"/>
          <p:cNvSpPr/>
          <p:nvPr/>
        </p:nvSpPr>
        <p:spPr>
          <a:xfrm rot="20218871">
            <a:off x="455780" y="2878667"/>
            <a:ext cx="11150600" cy="72813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chemeClr val="accent5">
                    <a:lumMod val="75000"/>
                  </a:schemeClr>
                </a:solidFill>
              </a:rPr>
              <a:t>Search The Scriptures</a:t>
            </a:r>
            <a:endParaRPr lang="en-US" sz="4400" dirty="0">
              <a:solidFill>
                <a:schemeClr val="accent5">
                  <a:lumMod val="75000"/>
                </a:schemeClr>
              </a:solidFill>
            </a:endParaRPr>
          </a:p>
        </p:txBody>
      </p:sp>
    </p:spTree>
    <p:extLst>
      <p:ext uri="{BB962C8B-B14F-4D97-AF65-F5344CB8AC3E}">
        <p14:creationId xmlns:p14="http://schemas.microsoft.com/office/powerpoint/2010/main" val="237805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2C059E-16DE-4C0D-A377-2C3D2DE09514}" type="slidenum">
              <a:rPr lang="en-US" smtClean="0"/>
              <a:t>80</a:t>
            </a:fld>
            <a:endParaRPr lang="en-US"/>
          </a:p>
        </p:txBody>
      </p:sp>
      <p:pic>
        <p:nvPicPr>
          <p:cNvPr id="1026" name="Picture 2" descr="http://exclusive.multibriefs.com/images/exclusive/1111pharmac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0756" y="364067"/>
            <a:ext cx="9119179" cy="6087052"/>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3458028" y="507997"/>
            <a:ext cx="1926772" cy="2206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dirty="0" smtClean="0">
                <a:solidFill>
                  <a:schemeClr val="tx2"/>
                </a:solidFill>
              </a:rPr>
              <a:t>Jesus</a:t>
            </a:r>
            <a:endParaRPr lang="en-US" sz="3200" dirty="0">
              <a:solidFill>
                <a:schemeClr val="tx2"/>
              </a:solidFill>
            </a:endParaRPr>
          </a:p>
        </p:txBody>
      </p:sp>
      <p:sp>
        <p:nvSpPr>
          <p:cNvPr id="8" name="Rounded Rectangle 7"/>
          <p:cNvSpPr/>
          <p:nvPr/>
        </p:nvSpPr>
        <p:spPr>
          <a:xfrm>
            <a:off x="3654103" y="4978630"/>
            <a:ext cx="558800" cy="9705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solidFill>
                  <a:schemeClr val="tx1"/>
                </a:solidFill>
              </a:rPr>
              <a:t>*</a:t>
            </a:r>
            <a:endParaRPr lang="en-US" sz="3200" dirty="0">
              <a:solidFill>
                <a:schemeClr val="tx1"/>
              </a:solidFill>
            </a:endParaRPr>
          </a:p>
        </p:txBody>
      </p:sp>
      <p:sp>
        <p:nvSpPr>
          <p:cNvPr id="5" name="Rectangle 4"/>
          <p:cNvSpPr/>
          <p:nvPr/>
        </p:nvSpPr>
        <p:spPr>
          <a:xfrm rot="3509668">
            <a:off x="5432312" y="5016894"/>
            <a:ext cx="546150" cy="1133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b="1" dirty="0" smtClean="0">
                <a:solidFill>
                  <a:schemeClr val="tx1"/>
                </a:solidFill>
              </a:rPr>
              <a:t>TRUTH</a:t>
            </a:r>
            <a:endParaRPr lang="en-US" b="1" dirty="0">
              <a:solidFill>
                <a:schemeClr val="tx1"/>
              </a:solidFill>
            </a:endParaRPr>
          </a:p>
        </p:txBody>
      </p:sp>
      <p:sp>
        <p:nvSpPr>
          <p:cNvPr id="9" name="Rectangle 8"/>
          <p:cNvSpPr/>
          <p:nvPr/>
        </p:nvSpPr>
        <p:spPr>
          <a:xfrm rot="21190577">
            <a:off x="4143889" y="4091302"/>
            <a:ext cx="546150" cy="1133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smtClean="0">
                <a:solidFill>
                  <a:schemeClr val="tx1"/>
                </a:solidFill>
              </a:rPr>
              <a:t>TRUTH</a:t>
            </a:r>
            <a:endParaRPr lang="en-US" b="1" dirty="0">
              <a:solidFill>
                <a:schemeClr val="tx1"/>
              </a:solidFill>
            </a:endParaRPr>
          </a:p>
        </p:txBody>
      </p:sp>
      <p:sp>
        <p:nvSpPr>
          <p:cNvPr id="10" name="Oval 9"/>
          <p:cNvSpPr/>
          <p:nvPr/>
        </p:nvSpPr>
        <p:spPr>
          <a:xfrm>
            <a:off x="5596468" y="4062869"/>
            <a:ext cx="211806" cy="348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200" dirty="0">
              <a:solidFill>
                <a:schemeClr val="tx2"/>
              </a:solidFill>
            </a:endParaRPr>
          </a:p>
        </p:txBody>
      </p:sp>
    </p:spTree>
    <p:extLst>
      <p:ext uri="{BB962C8B-B14F-4D97-AF65-F5344CB8AC3E}">
        <p14:creationId xmlns:p14="http://schemas.microsoft.com/office/powerpoint/2010/main" val="89035578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2C059E-16DE-4C0D-A377-2C3D2DE09514}" type="slidenum">
              <a:rPr lang="en-US" smtClean="0"/>
              <a:t>81</a:t>
            </a:fld>
            <a:endParaRPr lang="en-US"/>
          </a:p>
        </p:txBody>
      </p:sp>
      <p:pic>
        <p:nvPicPr>
          <p:cNvPr id="4" name="Picture 4" descr="http://www.publix.com/-/media/images/retail/heroes/small-642x340/pharmacy/pharmicist-screening_642x340.ashx?h=340&amp;la=en&amp;w=642&amp;hash=B73BF5522346AA980DE275B57B0BBC77E75F5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4777" y="754744"/>
            <a:ext cx="10003610" cy="5297864"/>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2429696" y="949086"/>
            <a:ext cx="2171334" cy="25633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dirty="0" smtClean="0">
                <a:solidFill>
                  <a:schemeClr val="tx2"/>
                </a:solidFill>
              </a:rPr>
              <a:t>God the Father</a:t>
            </a:r>
            <a:endParaRPr lang="en-US" sz="3200" dirty="0">
              <a:solidFill>
                <a:schemeClr val="tx2"/>
              </a:solidFill>
            </a:endParaRPr>
          </a:p>
        </p:txBody>
      </p:sp>
      <p:sp>
        <p:nvSpPr>
          <p:cNvPr id="7" name="Rounded Rectangle 6"/>
          <p:cNvSpPr/>
          <p:nvPr/>
        </p:nvSpPr>
        <p:spPr>
          <a:xfrm>
            <a:off x="1084776" y="6073327"/>
            <a:ext cx="8247909" cy="75474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solidFill>
                  <a:schemeClr val="tx1"/>
                </a:solidFill>
              </a:rPr>
              <a:t>* The Holy Spirit is the life and the operator.</a:t>
            </a:r>
            <a:endParaRPr lang="en-US" sz="3200" dirty="0">
              <a:solidFill>
                <a:schemeClr val="tx1"/>
              </a:solidFill>
            </a:endParaRPr>
          </a:p>
        </p:txBody>
      </p:sp>
      <p:sp>
        <p:nvSpPr>
          <p:cNvPr id="8" name="Rounded Rectangle 7"/>
          <p:cNvSpPr/>
          <p:nvPr/>
        </p:nvSpPr>
        <p:spPr>
          <a:xfrm>
            <a:off x="5762172" y="1621386"/>
            <a:ext cx="537028" cy="9705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solidFill>
                  <a:schemeClr val="tx1"/>
                </a:solidFill>
              </a:rPr>
              <a:t>*</a:t>
            </a:r>
            <a:endParaRPr lang="en-US" sz="3200" dirty="0">
              <a:solidFill>
                <a:schemeClr val="tx1"/>
              </a:solidFill>
            </a:endParaRPr>
          </a:p>
        </p:txBody>
      </p:sp>
      <p:sp>
        <p:nvSpPr>
          <p:cNvPr id="9" name="Rounded Rectangle 8"/>
          <p:cNvSpPr/>
          <p:nvPr/>
        </p:nvSpPr>
        <p:spPr>
          <a:xfrm>
            <a:off x="5943600" y="4650106"/>
            <a:ext cx="558800" cy="9705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solidFill>
                  <a:schemeClr val="tx1"/>
                </a:solidFill>
              </a:rPr>
              <a:t>*</a:t>
            </a:r>
            <a:endParaRPr lang="en-US" sz="3200" dirty="0">
              <a:solidFill>
                <a:schemeClr val="tx1"/>
              </a:solidFill>
            </a:endParaRPr>
          </a:p>
        </p:txBody>
      </p:sp>
    </p:spTree>
    <p:extLst>
      <p:ext uri="{BB962C8B-B14F-4D97-AF65-F5344CB8AC3E}">
        <p14:creationId xmlns:p14="http://schemas.microsoft.com/office/powerpoint/2010/main" val="423668009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118:8-9  It is </a:t>
            </a:r>
            <a:r>
              <a:rPr lang="en-US" b="1" u="sng" dirty="0"/>
              <a:t>better to trust in the LORD</a:t>
            </a:r>
            <a:r>
              <a:rPr lang="en-US" dirty="0"/>
              <a:t> than to put confidence in </a:t>
            </a:r>
            <a:r>
              <a:rPr lang="en-US" u="sng" dirty="0"/>
              <a:t>man</a:t>
            </a:r>
            <a:r>
              <a:rPr lang="en-US" dirty="0"/>
              <a:t>.  9  It is better to trust in the LORD than to put confidence in </a:t>
            </a:r>
            <a:r>
              <a:rPr lang="en-US" b="1" u="sng" dirty="0"/>
              <a:t>princes</a:t>
            </a:r>
            <a:r>
              <a:rPr lang="en-US" dirty="0"/>
              <a:t>.</a:t>
            </a:r>
          </a:p>
          <a:p>
            <a:pPr lvl="1"/>
            <a:r>
              <a:rPr lang="en-US" dirty="0" smtClean="0"/>
              <a:t>Don’t </a:t>
            </a:r>
            <a:r>
              <a:rPr lang="en-US" dirty="0"/>
              <a:t>believe me.</a:t>
            </a:r>
          </a:p>
          <a:p>
            <a:pPr lvl="1"/>
            <a:r>
              <a:rPr lang="en-US" dirty="0" smtClean="0"/>
              <a:t>Don’t </a:t>
            </a:r>
            <a:r>
              <a:rPr lang="en-US" dirty="0"/>
              <a:t>believe the princes.</a:t>
            </a:r>
          </a:p>
          <a:p>
            <a:r>
              <a:rPr lang="en-US" dirty="0"/>
              <a:t>Romans 3:4  God forbid: yea, </a:t>
            </a:r>
            <a:r>
              <a:rPr lang="en-US" b="1" u="sng" dirty="0"/>
              <a:t>let God be true, but every man a liar</a:t>
            </a:r>
            <a:r>
              <a:rPr lang="en-US" dirty="0"/>
              <a:t>; </a:t>
            </a:r>
            <a:r>
              <a:rPr lang="en-US" u="sng" dirty="0"/>
              <a:t>as it is written</a:t>
            </a:r>
            <a:r>
              <a:rPr lang="en-US" dirty="0"/>
              <a:t>, That thou </a:t>
            </a:r>
            <a:r>
              <a:rPr lang="en-US" dirty="0" err="1"/>
              <a:t>mightest</a:t>
            </a:r>
            <a:r>
              <a:rPr lang="en-US" dirty="0"/>
              <a:t> be justified in thy sayings, and </a:t>
            </a:r>
            <a:r>
              <a:rPr lang="en-US" dirty="0" err="1"/>
              <a:t>mightest</a:t>
            </a:r>
            <a:r>
              <a:rPr lang="en-US" dirty="0"/>
              <a:t> overcome when thou art judged.</a:t>
            </a:r>
          </a:p>
          <a:p>
            <a:pPr lvl="1"/>
            <a:r>
              <a:rPr lang="en-US" dirty="0" smtClean="0"/>
              <a:t>Is </a:t>
            </a:r>
            <a:r>
              <a:rPr lang="en-US" dirty="0"/>
              <a:t>there absolute truth? Absolutely</a:t>
            </a:r>
            <a:r>
              <a:rPr lang="en-US" dirty="0" smtClean="0"/>
              <a:t>.</a:t>
            </a:r>
          </a:p>
          <a:p>
            <a:pPr lvl="1"/>
            <a:r>
              <a:rPr lang="en-US" dirty="0" smtClean="0"/>
              <a:t>God owns it. Jesus sells it. The Word is where we get it.</a:t>
            </a:r>
          </a:p>
          <a:p>
            <a:pPr lvl="1"/>
            <a:r>
              <a:rPr lang="en-US" dirty="0" smtClean="0"/>
              <a:t>You need to get IN the word and seek for the truth as for hid treasure.</a:t>
            </a:r>
          </a:p>
          <a:p>
            <a:pPr lvl="1"/>
            <a:r>
              <a:rPr lang="en-US" dirty="0" smtClean="0"/>
              <a:t>You need to share it with your brethren and neighbors.</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82</a:t>
            </a:fld>
            <a:endParaRPr lang="en-US"/>
          </a:p>
        </p:txBody>
      </p:sp>
    </p:spTree>
    <p:extLst>
      <p:ext uri="{BB962C8B-B14F-4D97-AF65-F5344CB8AC3E}">
        <p14:creationId xmlns:p14="http://schemas.microsoft.com/office/powerpoint/2010/main" val="387532536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Stopped Here</a:t>
            </a:r>
            <a:endParaRPr lang="en-US" dirty="0">
              <a:solidFill>
                <a:schemeClr val="tx1">
                  <a:lumMod val="65000"/>
                  <a:lumOff val="35000"/>
                </a:schemeClr>
              </a:solidFill>
            </a:endParaRPr>
          </a:p>
        </p:txBody>
      </p:sp>
    </p:spTree>
    <p:extLst>
      <p:ext uri="{BB962C8B-B14F-4D97-AF65-F5344CB8AC3E}">
        <p14:creationId xmlns:p14="http://schemas.microsoft.com/office/powerpoint/2010/main" val="401178608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tx1">
                    <a:lumMod val="65000"/>
                    <a:lumOff val="35000"/>
                  </a:schemeClr>
                </a:solidFill>
              </a:rPr>
              <a:t>Recap:</a:t>
            </a:r>
          </a:p>
          <a:p>
            <a:r>
              <a:rPr lang="en-US" sz="2000" dirty="0">
                <a:solidFill>
                  <a:schemeClr val="tx1">
                    <a:lumMod val="65000"/>
                    <a:lumOff val="35000"/>
                  </a:schemeClr>
                </a:solidFill>
              </a:rPr>
              <a:t>The truth is more valuable than anything you could desire.</a:t>
            </a:r>
          </a:p>
          <a:p>
            <a:r>
              <a:rPr lang="en-US" sz="2000" dirty="0">
                <a:solidFill>
                  <a:schemeClr val="tx1">
                    <a:lumMod val="65000"/>
                    <a:lumOff val="35000"/>
                  </a:schemeClr>
                </a:solidFill>
              </a:rPr>
              <a:t>God is looking for those that seek the truth as treasure.</a:t>
            </a:r>
          </a:p>
          <a:p>
            <a:r>
              <a:rPr lang="en-US" sz="2000" dirty="0" smtClean="0">
                <a:solidFill>
                  <a:schemeClr val="tx1">
                    <a:lumMod val="65000"/>
                    <a:lumOff val="35000"/>
                  </a:schemeClr>
                </a:solidFill>
              </a:rPr>
              <a:t>We say that we want the truth, but we “can’t handle the truth”.</a:t>
            </a:r>
          </a:p>
          <a:p>
            <a:pPr lvl="1"/>
            <a:r>
              <a:rPr lang="en-US" sz="1600" dirty="0" smtClean="0">
                <a:solidFill>
                  <a:schemeClr val="tx1">
                    <a:lumMod val="65000"/>
                    <a:lumOff val="35000"/>
                  </a:schemeClr>
                </a:solidFill>
              </a:rPr>
              <a:t>The truth makes manifests, us to ourselves.</a:t>
            </a:r>
          </a:p>
          <a:p>
            <a:pPr lvl="1"/>
            <a:r>
              <a:rPr lang="en-US" sz="1600" dirty="0" smtClean="0">
                <a:solidFill>
                  <a:schemeClr val="tx1">
                    <a:lumMod val="65000"/>
                    <a:lumOff val="35000"/>
                  </a:schemeClr>
                </a:solidFill>
              </a:rPr>
              <a:t>You need to </a:t>
            </a:r>
            <a:r>
              <a:rPr lang="en-US" sz="1600" b="1" u="sng" dirty="0" smtClean="0">
                <a:solidFill>
                  <a:schemeClr val="tx1">
                    <a:lumMod val="65000"/>
                    <a:lumOff val="35000"/>
                  </a:schemeClr>
                </a:solidFill>
              </a:rPr>
              <a:t>Buy</a:t>
            </a:r>
            <a:r>
              <a:rPr lang="en-US" sz="1600" dirty="0" smtClean="0">
                <a:solidFill>
                  <a:schemeClr val="tx1">
                    <a:lumMod val="65000"/>
                    <a:lumOff val="35000"/>
                  </a:schemeClr>
                </a:solidFill>
              </a:rPr>
              <a:t> the truth.</a:t>
            </a:r>
          </a:p>
          <a:p>
            <a:r>
              <a:rPr lang="en-US" sz="2000" dirty="0" smtClean="0">
                <a:solidFill>
                  <a:schemeClr val="tx1">
                    <a:lumMod val="65000"/>
                    <a:lumOff val="35000"/>
                  </a:schemeClr>
                </a:solidFill>
              </a:rPr>
              <a:t>The price of truth may be extremely high:</a:t>
            </a:r>
          </a:p>
          <a:p>
            <a:pPr lvl="1"/>
            <a:r>
              <a:rPr lang="en-US" sz="1600" dirty="0" smtClean="0">
                <a:solidFill>
                  <a:schemeClr val="tx1">
                    <a:lumMod val="65000"/>
                    <a:lumOff val="35000"/>
                  </a:schemeClr>
                </a:solidFill>
              </a:rPr>
              <a:t>Money, Respect/Power, Energy/Work, Time, Family, All that you have</a:t>
            </a:r>
          </a:p>
          <a:p>
            <a:r>
              <a:rPr lang="en-US" sz="2000" dirty="0" smtClean="0">
                <a:solidFill>
                  <a:schemeClr val="tx1">
                    <a:lumMod val="65000"/>
                    <a:lumOff val="35000"/>
                  </a:schemeClr>
                </a:solidFill>
              </a:rPr>
              <a:t>Selling the truth can net you great gain</a:t>
            </a:r>
          </a:p>
          <a:p>
            <a:pPr lvl="1"/>
            <a:r>
              <a:rPr lang="en-US" sz="1600" dirty="0" smtClean="0">
                <a:solidFill>
                  <a:schemeClr val="tx1">
                    <a:lumMod val="65000"/>
                    <a:lumOff val="35000"/>
                  </a:schemeClr>
                </a:solidFill>
              </a:rPr>
              <a:t>All the same, Possibly the whole world</a:t>
            </a:r>
          </a:p>
          <a:p>
            <a:r>
              <a:rPr lang="en-US" sz="2000" dirty="0" smtClean="0">
                <a:solidFill>
                  <a:schemeClr val="tx1">
                    <a:lumMod val="65000"/>
                    <a:lumOff val="35000"/>
                  </a:schemeClr>
                </a:solidFill>
              </a:rPr>
              <a:t>Selling the truth will cost you your eternal life.</a:t>
            </a:r>
          </a:p>
          <a:p>
            <a:r>
              <a:rPr lang="en-US" sz="2000" dirty="0" smtClean="0">
                <a:solidFill>
                  <a:schemeClr val="tx1">
                    <a:lumMod val="65000"/>
                    <a:lumOff val="35000"/>
                  </a:schemeClr>
                </a:solidFill>
              </a:rPr>
              <a:t>Buying the truth is an investment that will pay off ten-fold!</a:t>
            </a:r>
          </a:p>
          <a:p>
            <a:r>
              <a:rPr lang="en-US" sz="2000" dirty="0" smtClean="0">
                <a:solidFill>
                  <a:schemeClr val="tx1">
                    <a:lumMod val="65000"/>
                    <a:lumOff val="35000"/>
                  </a:schemeClr>
                </a:solidFill>
              </a:rPr>
              <a:t>We all get a truth voucher. Are you going to sell yours or grow it and redeem it</a:t>
            </a:r>
            <a:r>
              <a:rPr lang="en-US" sz="2000" dirty="0" smtClean="0">
                <a:solidFill>
                  <a:schemeClr val="tx1">
                    <a:lumMod val="65000"/>
                    <a:lumOff val="35000"/>
                  </a:schemeClr>
                </a:solidFill>
              </a:rPr>
              <a:t>?</a:t>
            </a:r>
          </a:p>
          <a:p>
            <a:r>
              <a:rPr lang="en-US" sz="2000" dirty="0" smtClean="0">
                <a:solidFill>
                  <a:schemeClr val="tx1">
                    <a:lumMod val="65000"/>
                    <a:lumOff val="35000"/>
                  </a:schemeClr>
                </a:solidFill>
              </a:rPr>
              <a:t>God is the owner of the truth. He hides it in Jesus.</a:t>
            </a:r>
            <a:endParaRPr lang="en-US" sz="2000" dirty="0" smtClean="0">
              <a:solidFill>
                <a:schemeClr val="tx1">
                  <a:lumMod val="65000"/>
                  <a:lumOff val="35000"/>
                </a:schemeClr>
              </a:solidFill>
            </a:endParaRPr>
          </a:p>
          <a:p>
            <a:r>
              <a:rPr lang="en-US" sz="2000" dirty="0" smtClean="0">
                <a:solidFill>
                  <a:schemeClr val="tx1">
                    <a:lumMod val="65000"/>
                    <a:lumOff val="35000"/>
                  </a:schemeClr>
                </a:solidFill>
              </a:rPr>
              <a:t>We get the Truth in the Scripture, through Jesus, from God.</a:t>
            </a:r>
          </a:p>
          <a:p>
            <a:r>
              <a:rPr lang="en-US" sz="2000" dirty="0" smtClean="0">
                <a:solidFill>
                  <a:schemeClr val="tx1">
                    <a:lumMod val="65000"/>
                    <a:lumOff val="35000"/>
                  </a:schemeClr>
                </a:solidFill>
              </a:rPr>
              <a:t>You can’t be partial, and bring truth out. You have to go in to the word of truth.</a:t>
            </a:r>
            <a:endParaRPr lang="en-US" sz="2000" dirty="0"/>
          </a:p>
        </p:txBody>
      </p:sp>
      <p:sp>
        <p:nvSpPr>
          <p:cNvPr id="3" name="Slide Number Placeholder 2"/>
          <p:cNvSpPr>
            <a:spLocks noGrp="1"/>
          </p:cNvSpPr>
          <p:nvPr>
            <p:ph type="sldNum" sz="quarter" idx="12"/>
          </p:nvPr>
        </p:nvSpPr>
        <p:spPr>
          <a:xfrm>
            <a:off x="10542494" y="6356356"/>
            <a:ext cx="811306" cy="365125"/>
          </a:xfrm>
        </p:spPr>
        <p:txBody>
          <a:bodyPr/>
          <a:lstStyle/>
          <a:p>
            <a:fld id="{172C059E-16DE-4C0D-A377-2C3D2DE09514}" type="slidenum">
              <a:rPr lang="en-US" smtClean="0"/>
              <a:t>84</a:t>
            </a:fld>
            <a:endParaRPr lang="en-US" dirty="0"/>
          </a:p>
        </p:txBody>
      </p:sp>
    </p:spTree>
    <p:extLst>
      <p:ext uri="{BB962C8B-B14F-4D97-AF65-F5344CB8AC3E}">
        <p14:creationId xmlns:p14="http://schemas.microsoft.com/office/powerpoint/2010/main" val="423091154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Questions/Answers on the Truth</a:t>
            </a:r>
            <a:endParaRPr lang="en-US" dirty="0"/>
          </a:p>
        </p:txBody>
      </p:sp>
      <p:sp>
        <p:nvSpPr>
          <p:cNvPr id="3" name="Content Placeholder 2"/>
          <p:cNvSpPr>
            <a:spLocks noGrp="1"/>
          </p:cNvSpPr>
          <p:nvPr>
            <p:ph sz="half" idx="1"/>
          </p:nvPr>
        </p:nvSpPr>
        <p:spPr>
          <a:xfrm>
            <a:off x="838200" y="1825625"/>
            <a:ext cx="10515600" cy="4351338"/>
          </a:xfrm>
        </p:spPr>
        <p:txBody>
          <a:bodyPr>
            <a:normAutofit/>
          </a:bodyPr>
          <a:lstStyle/>
          <a:p>
            <a:pPr marL="514350" indent="-514350">
              <a:buFont typeface="+mj-lt"/>
              <a:buAutoNum type="arabicPeriod"/>
            </a:pPr>
            <a:r>
              <a:rPr lang="en-US" sz="4000" dirty="0" smtClean="0">
                <a:solidFill>
                  <a:schemeClr val="tx1">
                    <a:lumMod val="50000"/>
                    <a:lumOff val="50000"/>
                  </a:schemeClr>
                </a:solidFill>
              </a:rPr>
              <a:t>What?</a:t>
            </a:r>
          </a:p>
          <a:p>
            <a:pPr marL="514350" indent="-514350">
              <a:buFont typeface="+mj-lt"/>
              <a:buAutoNum type="arabicPeriod"/>
            </a:pPr>
            <a:r>
              <a:rPr lang="en-US" sz="4000" dirty="0" smtClean="0">
                <a:solidFill>
                  <a:schemeClr val="tx1">
                    <a:lumMod val="50000"/>
                    <a:lumOff val="50000"/>
                  </a:schemeClr>
                </a:solidFill>
              </a:rPr>
              <a:t>Why?</a:t>
            </a:r>
          </a:p>
          <a:p>
            <a:pPr marL="514350" indent="-514350">
              <a:buFont typeface="+mj-lt"/>
              <a:buAutoNum type="arabicPeriod"/>
            </a:pPr>
            <a:r>
              <a:rPr lang="en-US" sz="4000" dirty="0" smtClean="0">
                <a:solidFill>
                  <a:schemeClr val="tx1">
                    <a:lumMod val="50000"/>
                    <a:lumOff val="50000"/>
                  </a:schemeClr>
                </a:solidFill>
              </a:rPr>
              <a:t>How?</a:t>
            </a:r>
          </a:p>
          <a:p>
            <a:pPr marL="514350" indent="-514350">
              <a:buFont typeface="+mj-lt"/>
              <a:buAutoNum type="arabicPeriod"/>
            </a:pPr>
            <a:r>
              <a:rPr lang="en-US" sz="4000" dirty="0" smtClean="0">
                <a:solidFill>
                  <a:schemeClr val="tx1">
                    <a:lumMod val="50000"/>
                    <a:lumOff val="50000"/>
                  </a:schemeClr>
                </a:solidFill>
              </a:rPr>
              <a:t>Where?</a:t>
            </a:r>
          </a:p>
          <a:p>
            <a:pPr marL="514350" indent="-514350">
              <a:buFont typeface="+mj-lt"/>
              <a:buAutoNum type="arabicPeriod"/>
            </a:pPr>
            <a:r>
              <a:rPr lang="en-US" sz="4000" dirty="0" smtClean="0">
                <a:solidFill>
                  <a:schemeClr val="accent2"/>
                </a:solidFill>
              </a:rPr>
              <a:t>When?</a:t>
            </a:r>
          </a:p>
          <a:p>
            <a:pPr marL="514350" indent="-514350">
              <a:buFont typeface="+mj-lt"/>
              <a:buAutoNum type="arabicPeriod"/>
            </a:pPr>
            <a:r>
              <a:rPr lang="en-US" sz="4000" dirty="0" smtClean="0">
                <a:solidFill>
                  <a:schemeClr val="tx1">
                    <a:lumMod val="50000"/>
                    <a:lumOff val="50000"/>
                  </a:schemeClr>
                </a:solidFill>
              </a:rPr>
              <a:t>Who?</a:t>
            </a:r>
            <a:endParaRPr lang="en-US" sz="4000" dirty="0">
              <a:solidFill>
                <a:schemeClr val="tx1">
                  <a:lumMod val="50000"/>
                  <a:lumOff val="50000"/>
                </a:schemeClr>
              </a:solidFill>
            </a:endParaRPr>
          </a:p>
        </p:txBody>
      </p:sp>
      <p:sp>
        <p:nvSpPr>
          <p:cNvPr id="5" name="Slide Number Placeholder 4"/>
          <p:cNvSpPr>
            <a:spLocks noGrp="1"/>
          </p:cNvSpPr>
          <p:nvPr>
            <p:ph type="sldNum" sz="quarter" idx="12"/>
          </p:nvPr>
        </p:nvSpPr>
        <p:spPr/>
        <p:txBody>
          <a:bodyPr/>
          <a:lstStyle/>
          <a:p>
            <a:fld id="{172C059E-16DE-4C0D-A377-2C3D2DE09514}" type="slidenum">
              <a:rPr lang="en-US" smtClean="0"/>
              <a:t>85</a:t>
            </a:fld>
            <a:endParaRPr lang="en-US"/>
          </a:p>
        </p:txBody>
      </p:sp>
    </p:spTree>
    <p:extLst>
      <p:ext uri="{BB962C8B-B14F-4D97-AF65-F5344CB8AC3E}">
        <p14:creationId xmlns:p14="http://schemas.microsoft.com/office/powerpoint/2010/main" val="236365975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10:33  </a:t>
            </a:r>
            <a:r>
              <a:rPr lang="en-US" b="1" u="sng" dirty="0"/>
              <a:t>Immediately</a:t>
            </a:r>
            <a:r>
              <a:rPr lang="en-US" dirty="0"/>
              <a:t> therefore I sent to thee; and thou hast well done that thou art come. </a:t>
            </a:r>
            <a:r>
              <a:rPr lang="en-US" b="1" u="sng" dirty="0"/>
              <a:t>Now</a:t>
            </a:r>
            <a:r>
              <a:rPr lang="en-US" u="sng" dirty="0"/>
              <a:t> therefore are we all here present before God, to hear</a:t>
            </a:r>
            <a:r>
              <a:rPr lang="en-US" dirty="0"/>
              <a:t> all things that are commanded thee of God.</a:t>
            </a:r>
          </a:p>
          <a:p>
            <a:pPr lvl="1"/>
            <a:r>
              <a:rPr lang="en-US" dirty="0"/>
              <a:t>Cornelius didn’t wait around to hear the truth.</a:t>
            </a:r>
          </a:p>
          <a:p>
            <a:pPr lvl="1"/>
            <a:r>
              <a:rPr lang="en-US" dirty="0"/>
              <a:t>Immediately do what? Immediately believe?</a:t>
            </a:r>
          </a:p>
          <a:p>
            <a:r>
              <a:rPr lang="en-US" dirty="0"/>
              <a:t>Galatians 1:15-17  But when it pleased God, who separated me from my mother's womb, and called me by his grace,  16  To reveal his Son in me, that I might preach him among the heathen; </a:t>
            </a:r>
            <a:r>
              <a:rPr lang="en-US" u="sng" dirty="0"/>
              <a:t>immediately</a:t>
            </a:r>
            <a:r>
              <a:rPr lang="en-US" dirty="0"/>
              <a:t> I conferred not with flesh and blood:  17  Neither went I up to Jerusalem to them which were apostles before me; </a:t>
            </a:r>
            <a:r>
              <a:rPr lang="en-US" u="sng" dirty="0"/>
              <a:t>but I went into Arabia</a:t>
            </a:r>
            <a:r>
              <a:rPr lang="en-US" dirty="0"/>
              <a:t>, and returned again unto Damascus.</a:t>
            </a:r>
          </a:p>
          <a:p>
            <a:pPr lvl="1"/>
            <a:r>
              <a:rPr lang="en-US" dirty="0" smtClean="0"/>
              <a:t>As </a:t>
            </a:r>
            <a:r>
              <a:rPr lang="en-US" dirty="0"/>
              <a:t>soon as God revealed the truth, immediately Paul chased it.</a:t>
            </a:r>
          </a:p>
          <a:p>
            <a:pPr lvl="1"/>
            <a:r>
              <a:rPr lang="en-US" dirty="0" smtClean="0"/>
              <a:t>He </a:t>
            </a:r>
            <a:r>
              <a:rPr lang="en-US" dirty="0"/>
              <a:t>didn’t see what other’s thought, he just immediately went searching for the truth.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86</a:t>
            </a:fld>
            <a:endParaRPr lang="en-US"/>
          </a:p>
        </p:txBody>
      </p:sp>
    </p:spTree>
    <p:extLst>
      <p:ext uri="{BB962C8B-B14F-4D97-AF65-F5344CB8AC3E}">
        <p14:creationId xmlns:p14="http://schemas.microsoft.com/office/powerpoint/2010/main" val="170604862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62362"/>
            <a:ext cx="10515600" cy="6053666"/>
          </a:xfrm>
        </p:spPr>
        <p:txBody>
          <a:bodyPr/>
          <a:lstStyle/>
          <a:p>
            <a:r>
              <a:rPr lang="en-US" dirty="0"/>
              <a:t>Proverbs 8:17  I love them that love me; and </a:t>
            </a:r>
            <a:r>
              <a:rPr lang="en-US" u="sng" dirty="0"/>
              <a:t>those that seek me </a:t>
            </a:r>
            <a:r>
              <a:rPr lang="en-US" b="1" u="sng" dirty="0"/>
              <a:t>early</a:t>
            </a:r>
            <a:r>
              <a:rPr lang="en-US" u="sng" dirty="0"/>
              <a:t> shall find me</a:t>
            </a:r>
            <a:r>
              <a:rPr lang="en-US" dirty="0"/>
              <a:t>.</a:t>
            </a:r>
          </a:p>
          <a:p>
            <a:pPr lvl="1"/>
            <a:r>
              <a:rPr lang="en-US" dirty="0"/>
              <a:t>You are to seek God and His truth early. </a:t>
            </a:r>
            <a:r>
              <a:rPr lang="en-US" u="sng" dirty="0"/>
              <a:t>Before</a:t>
            </a:r>
            <a:r>
              <a:rPr lang="en-US" dirty="0"/>
              <a:t> you care for yourself, or your own.</a:t>
            </a:r>
          </a:p>
          <a:p>
            <a:r>
              <a:rPr lang="en-US" dirty="0"/>
              <a:t>Isaiah 55:6  Seek ye the LORD </a:t>
            </a:r>
            <a:r>
              <a:rPr lang="en-US" u="sng" dirty="0"/>
              <a:t>while he may be found</a:t>
            </a:r>
            <a:r>
              <a:rPr lang="en-US" dirty="0"/>
              <a:t>, call ye upon him </a:t>
            </a:r>
            <a:r>
              <a:rPr lang="en-US" u="sng" dirty="0"/>
              <a:t>while he is near</a:t>
            </a:r>
            <a:r>
              <a:rPr lang="en-US" dirty="0"/>
              <a:t>:</a:t>
            </a:r>
          </a:p>
          <a:p>
            <a:pPr lvl="1"/>
            <a:r>
              <a:rPr lang="en-US" dirty="0" smtClean="0"/>
              <a:t>He </a:t>
            </a:r>
            <a:r>
              <a:rPr lang="en-US" dirty="0"/>
              <a:t>can be </a:t>
            </a:r>
            <a:r>
              <a:rPr lang="en-US" dirty="0" smtClean="0"/>
              <a:t>found when?</a:t>
            </a:r>
            <a:endParaRPr lang="en-US" dirty="0"/>
          </a:p>
          <a:p>
            <a:r>
              <a:rPr lang="en-US" dirty="0" smtClean="0"/>
              <a:t>Jeremiah </a:t>
            </a:r>
            <a:r>
              <a:rPr lang="en-US" dirty="0"/>
              <a:t>25:4  And the LORD hath sent unto you all his servants the prophets, </a:t>
            </a:r>
            <a:r>
              <a:rPr lang="en-US" u="sng" dirty="0"/>
              <a:t>rising </a:t>
            </a:r>
            <a:r>
              <a:rPr lang="en-US" b="1" u="sng" dirty="0"/>
              <a:t>early</a:t>
            </a:r>
            <a:r>
              <a:rPr lang="en-US" u="sng" dirty="0"/>
              <a:t> and sending them</a:t>
            </a:r>
            <a:r>
              <a:rPr lang="en-US" dirty="0"/>
              <a:t>; but ye have not hearkened, nor inclined your ear to hear</a:t>
            </a:r>
            <a:r>
              <a:rPr lang="en-US" dirty="0" smtClean="0"/>
              <a:t>.</a:t>
            </a:r>
          </a:p>
          <a:p>
            <a:pPr lvl="1"/>
            <a:r>
              <a:rPr lang="en-US" dirty="0"/>
              <a:t>He comes near to you early. Not late. Maybe that’s why it is an inconvenient time</a:t>
            </a:r>
            <a:r>
              <a:rPr lang="en-US" dirty="0" smtClean="0"/>
              <a:t>.</a:t>
            </a:r>
            <a:endParaRPr lang="en-US" dirty="0" smtClean="0"/>
          </a:p>
          <a:p>
            <a:r>
              <a:rPr lang="en-US" dirty="0" smtClean="0"/>
              <a:t>Psalms </a:t>
            </a:r>
            <a:r>
              <a:rPr lang="en-US" dirty="0"/>
              <a:t>63:1  O God, thou art my God; </a:t>
            </a:r>
            <a:r>
              <a:rPr lang="en-US" b="1" u="sng" dirty="0"/>
              <a:t>early</a:t>
            </a:r>
            <a:r>
              <a:rPr lang="en-US" u="sng" dirty="0"/>
              <a:t> will I seek thee</a:t>
            </a:r>
            <a:r>
              <a:rPr lang="en-US" dirty="0"/>
              <a:t>: my soul </a:t>
            </a:r>
            <a:r>
              <a:rPr lang="en-US" dirty="0" err="1"/>
              <a:t>thirsteth</a:t>
            </a:r>
            <a:r>
              <a:rPr lang="en-US" dirty="0"/>
              <a:t> for thee, my flesh </a:t>
            </a:r>
            <a:r>
              <a:rPr lang="en-US" dirty="0" err="1"/>
              <a:t>longeth</a:t>
            </a:r>
            <a:r>
              <a:rPr lang="en-US" dirty="0"/>
              <a:t> for thee in a dry and thirsty land, where no water is;	</a:t>
            </a:r>
          </a:p>
          <a:p>
            <a:pPr lvl="1"/>
            <a:r>
              <a:rPr lang="en-US" dirty="0"/>
              <a:t>He sends his truth to us early! We should seek after it early, immediately!</a:t>
            </a:r>
          </a:p>
          <a:p>
            <a:pPr lvl="1"/>
            <a:r>
              <a:rPr lang="en-US" dirty="0"/>
              <a:t>We are in a land destitute of the truth. We’re dying of thirst for the truth. This world is a truth desert</a:t>
            </a:r>
            <a:r>
              <a:rPr lang="en-US" dirty="0" smtClean="0"/>
              <a:t>. Interesting that Paul went into the desert seeking the truth.</a:t>
            </a:r>
            <a:endParaRPr lang="en-US" dirty="0"/>
          </a:p>
          <a:p>
            <a:pPr lvl="1"/>
            <a:r>
              <a:rPr lang="en-US" dirty="0"/>
              <a:t>But instead?</a:t>
            </a:r>
          </a:p>
          <a:p>
            <a:pPr lvl="1"/>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87</a:t>
            </a:fld>
            <a:endParaRPr lang="en-US"/>
          </a:p>
        </p:txBody>
      </p:sp>
    </p:spTree>
    <p:extLst>
      <p:ext uri="{BB962C8B-B14F-4D97-AF65-F5344CB8AC3E}">
        <p14:creationId xmlns:p14="http://schemas.microsoft.com/office/powerpoint/2010/main" val="175762288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24:25  Then he said unto them, O fools, and </a:t>
            </a:r>
            <a:r>
              <a:rPr lang="en-US" b="1" u="sng" dirty="0"/>
              <a:t>slow of heart to believe</a:t>
            </a:r>
            <a:r>
              <a:rPr lang="en-US" u="sng" dirty="0"/>
              <a:t> all that the prophets have spoken</a:t>
            </a:r>
            <a:r>
              <a:rPr lang="en-US" dirty="0"/>
              <a:t>:</a:t>
            </a:r>
          </a:p>
          <a:p>
            <a:pPr lvl="1"/>
            <a:r>
              <a:rPr lang="en-US" dirty="0" smtClean="0"/>
              <a:t>You </a:t>
            </a:r>
            <a:r>
              <a:rPr lang="en-US" dirty="0"/>
              <a:t>shouldn’t be quick to believe what you hear from me.</a:t>
            </a:r>
          </a:p>
          <a:p>
            <a:pPr lvl="1"/>
            <a:r>
              <a:rPr lang="en-US" dirty="0" smtClean="0"/>
              <a:t>You </a:t>
            </a:r>
            <a:r>
              <a:rPr lang="en-US" dirty="0"/>
              <a:t>SHOULD be quick to believe the Word of God.</a:t>
            </a:r>
          </a:p>
          <a:p>
            <a:pPr lvl="1"/>
            <a:r>
              <a:rPr lang="en-US" dirty="0"/>
              <a:t>Don’t be slow to believe the prophets, the scripture.</a:t>
            </a:r>
          </a:p>
          <a:p>
            <a:pPr lvl="1"/>
            <a:r>
              <a:rPr lang="en-US" dirty="0"/>
              <a:t>We are slow because there are so many lies in the world, right?</a:t>
            </a:r>
          </a:p>
          <a:p>
            <a:r>
              <a:rPr lang="en-US" dirty="0"/>
              <a:t>John 5:46-47  For had ye believed Moses, ye would have believed me: for he wrote of me.  47  But </a:t>
            </a:r>
            <a:r>
              <a:rPr lang="en-US" u="sng" dirty="0"/>
              <a:t>if ye believe not his writings, how shall ye believe my words</a:t>
            </a:r>
            <a:r>
              <a:rPr lang="en-US" dirty="0"/>
              <a:t>?</a:t>
            </a:r>
          </a:p>
          <a:p>
            <a:pPr lvl="1"/>
            <a:r>
              <a:rPr lang="en-US" dirty="0" smtClean="0"/>
              <a:t>The </a:t>
            </a:r>
            <a:r>
              <a:rPr lang="en-US" dirty="0"/>
              <a:t>book is how we know truth from lie</a:t>
            </a:r>
            <a:r>
              <a:rPr lang="en-US" dirty="0" smtClean="0"/>
              <a:t>. You have to be IN it.</a:t>
            </a:r>
            <a:endParaRPr lang="en-US" dirty="0"/>
          </a:p>
          <a:p>
            <a:pPr lvl="1"/>
            <a:r>
              <a:rPr lang="en-US" dirty="0" smtClean="0"/>
              <a:t>If </a:t>
            </a:r>
            <a:r>
              <a:rPr lang="en-US" dirty="0"/>
              <a:t>you believed the rest of the Bible, nothing wouldn’t shock you, and you wouldn’t be SLOW to believe.</a:t>
            </a:r>
          </a:p>
          <a:p>
            <a:pPr lvl="1"/>
            <a:r>
              <a:rPr lang="en-US" dirty="0" smtClean="0"/>
              <a:t>You either a) don’t know what scripture says, or b) you choose not to believe what it says.</a:t>
            </a:r>
          </a:p>
          <a:p>
            <a:pPr lvl="2"/>
            <a:r>
              <a:rPr lang="en-US" dirty="0" smtClean="0"/>
              <a:t>The Jews wanted a king to conquer for them (partial truth), not a humble priest to shame them.</a:t>
            </a:r>
            <a:endParaRPr lang="en-US" dirty="0"/>
          </a:p>
          <a:p>
            <a:pPr lvl="1"/>
            <a:r>
              <a:rPr lang="en-US" dirty="0" smtClean="0"/>
              <a:t>Why </a:t>
            </a:r>
            <a:r>
              <a:rPr lang="en-US" dirty="0"/>
              <a:t>so many </a:t>
            </a:r>
            <a:r>
              <a:rPr lang="en-US" dirty="0" smtClean="0"/>
              <a:t>denominations</a:t>
            </a:r>
            <a:r>
              <a:rPr lang="en-US" dirty="0"/>
              <a:t>? Why so few with the truth?</a:t>
            </a:r>
          </a:p>
          <a:p>
            <a:pPr lvl="1"/>
            <a:r>
              <a:rPr lang="en-US" dirty="0"/>
              <a:t>Many say they want the truth, and they go to church and believe in Jesus. But they don’t want the real truth. Not the hard </a:t>
            </a:r>
            <a:r>
              <a:rPr lang="en-US" dirty="0" smtClean="0"/>
              <a:t>truths. They </a:t>
            </a:r>
            <a:r>
              <a:rPr lang="en-US" dirty="0"/>
              <a:t>want fellowship and love and motivation</a:t>
            </a:r>
            <a:r>
              <a:rPr lang="en-US" dirty="0" smtClean="0"/>
              <a:t>. They want convenient lies.</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88</a:t>
            </a:fld>
            <a:endParaRPr lang="en-US"/>
          </a:p>
        </p:txBody>
      </p:sp>
    </p:spTree>
    <p:extLst>
      <p:ext uri="{BB962C8B-B14F-4D97-AF65-F5344CB8AC3E}">
        <p14:creationId xmlns:p14="http://schemas.microsoft.com/office/powerpoint/2010/main" val="428624073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John 4:1  Beloved, </a:t>
            </a:r>
            <a:r>
              <a:rPr lang="en-US" u="sng" dirty="0"/>
              <a:t>believe not every spirit</a:t>
            </a:r>
            <a:r>
              <a:rPr lang="en-US" dirty="0"/>
              <a:t>, </a:t>
            </a:r>
            <a:r>
              <a:rPr lang="en-US" b="1" u="sng" dirty="0"/>
              <a:t>but try</a:t>
            </a:r>
            <a:r>
              <a:rPr lang="en-US" u="sng" dirty="0"/>
              <a:t> the spirits whether they are of God</a:t>
            </a:r>
            <a:r>
              <a:rPr lang="en-US" dirty="0"/>
              <a:t>: because </a:t>
            </a:r>
            <a:r>
              <a:rPr lang="en-US" u="sng" dirty="0"/>
              <a:t>many false prophets</a:t>
            </a:r>
            <a:r>
              <a:rPr lang="en-US" dirty="0"/>
              <a:t> are gone out into the world.</a:t>
            </a:r>
          </a:p>
          <a:p>
            <a:pPr lvl="1"/>
            <a:r>
              <a:rPr lang="en-US" dirty="0" smtClean="0"/>
              <a:t>Don’t </a:t>
            </a:r>
            <a:r>
              <a:rPr lang="en-US" dirty="0"/>
              <a:t>believe everything you hear. Receive what you hear (out of the Word), and find out whether it is truth, IN the Word</a:t>
            </a:r>
            <a:r>
              <a:rPr lang="en-US" dirty="0" smtClean="0"/>
              <a:t>.</a:t>
            </a:r>
          </a:p>
          <a:p>
            <a:pPr lvl="1"/>
            <a:r>
              <a:rPr lang="en-US" dirty="0" smtClean="0"/>
              <a:t>There are MANY false prophets, teachers, preachers.</a:t>
            </a:r>
            <a:endParaRPr lang="en-US" dirty="0"/>
          </a:p>
          <a:p>
            <a:r>
              <a:rPr lang="en-US" dirty="0"/>
              <a:t>Revelation 2:2  I know thy works, and thy labour, and thy patience, and how thou canst not bear them which are evil: and thou hast tried them which say they are apostles, and are not, and </a:t>
            </a:r>
            <a:r>
              <a:rPr lang="en-US" b="1" u="sng" dirty="0"/>
              <a:t>hast found them liars</a:t>
            </a:r>
            <a:r>
              <a:rPr lang="en-US" dirty="0"/>
              <a:t>:</a:t>
            </a:r>
          </a:p>
          <a:p>
            <a:pPr lvl="1"/>
            <a:r>
              <a:rPr lang="en-US" dirty="0" smtClean="0"/>
              <a:t>How </a:t>
            </a:r>
            <a:r>
              <a:rPr lang="en-US" dirty="0"/>
              <a:t>can you do this? How can you try spirits? How can you try apostles?</a:t>
            </a:r>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89</a:t>
            </a:fld>
            <a:endParaRPr lang="en-US"/>
          </a:p>
        </p:txBody>
      </p:sp>
    </p:spTree>
    <p:extLst>
      <p:ext uri="{BB962C8B-B14F-4D97-AF65-F5344CB8AC3E}">
        <p14:creationId xmlns:p14="http://schemas.microsoft.com/office/powerpoint/2010/main" val="199203794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105:19  Until the time that his word came: </a:t>
            </a:r>
            <a:r>
              <a:rPr lang="en-US" u="sng" dirty="0"/>
              <a:t>the word of the LORD tried</a:t>
            </a:r>
            <a:r>
              <a:rPr lang="en-US" dirty="0"/>
              <a:t> him</a:t>
            </a:r>
            <a:r>
              <a:rPr lang="en-US" dirty="0" smtClean="0"/>
              <a:t>.</a:t>
            </a:r>
          </a:p>
          <a:p>
            <a:pPr lvl="1"/>
            <a:r>
              <a:rPr lang="en-US" dirty="0" smtClean="0"/>
              <a:t>The Word of God is what tries the truth, what tries men and angels. </a:t>
            </a:r>
          </a:p>
          <a:p>
            <a:pPr lvl="1"/>
            <a:r>
              <a:rPr lang="en-US" dirty="0" smtClean="0"/>
              <a:t>Well what are the “signs of an apostle”?</a:t>
            </a:r>
          </a:p>
          <a:p>
            <a:pPr lvl="1"/>
            <a:r>
              <a:rPr lang="en-US" dirty="0" smtClean="0"/>
              <a:t>Does any prophecy fail?</a:t>
            </a:r>
            <a:endParaRPr lang="en-US" dirty="0"/>
          </a:p>
          <a:p>
            <a:r>
              <a:rPr lang="en-US" dirty="0" smtClean="0"/>
              <a:t>Acts </a:t>
            </a:r>
            <a:r>
              <a:rPr lang="en-US" dirty="0"/>
              <a:t>17:11  These were more </a:t>
            </a:r>
            <a:r>
              <a:rPr lang="en-US" u="sng" dirty="0"/>
              <a:t>noble</a:t>
            </a:r>
            <a:r>
              <a:rPr lang="en-US" dirty="0"/>
              <a:t> than those in Thessalonica, in that they </a:t>
            </a:r>
            <a:r>
              <a:rPr lang="en-US" b="1" u="sng" dirty="0"/>
              <a:t>received the word</a:t>
            </a:r>
            <a:r>
              <a:rPr lang="en-US" dirty="0"/>
              <a:t> with all readiness of mind, and </a:t>
            </a:r>
            <a:r>
              <a:rPr lang="en-US" u="sng" dirty="0"/>
              <a:t>searched the scriptures </a:t>
            </a:r>
            <a:r>
              <a:rPr lang="en-US" b="1" u="sng" dirty="0"/>
              <a:t>daily</a:t>
            </a:r>
            <a:r>
              <a:rPr lang="en-US" dirty="0"/>
              <a:t>, </a:t>
            </a:r>
            <a:r>
              <a:rPr lang="en-US" u="sng" dirty="0"/>
              <a:t>whether those things were so</a:t>
            </a:r>
            <a:r>
              <a:rPr lang="en-US" dirty="0"/>
              <a:t>.</a:t>
            </a:r>
          </a:p>
          <a:p>
            <a:pPr lvl="1"/>
            <a:r>
              <a:rPr lang="en-US" dirty="0" smtClean="0"/>
              <a:t>They </a:t>
            </a:r>
            <a:r>
              <a:rPr lang="en-US" dirty="0"/>
              <a:t>didn’t believe everything the apostles said right away. But they did receive the Word. And immediately, early, daily, searched the word.</a:t>
            </a:r>
          </a:p>
          <a:p>
            <a:pPr lvl="1"/>
            <a:r>
              <a:rPr lang="en-US" dirty="0"/>
              <a:t>They were buying the truth.</a:t>
            </a:r>
          </a:p>
          <a:p>
            <a:pPr lvl="1"/>
            <a:r>
              <a:rPr lang="en-US" dirty="0"/>
              <a:t>Your mind should be ready for the rain, the food.</a:t>
            </a:r>
          </a:p>
          <a:p>
            <a:pPr lvl="1"/>
            <a:r>
              <a:rPr lang="en-US" dirty="0"/>
              <a:t>That is what God </a:t>
            </a:r>
            <a:r>
              <a:rPr lang="en-US" dirty="0" smtClean="0"/>
              <a:t>considers </a:t>
            </a:r>
            <a:r>
              <a:rPr lang="en-US" dirty="0"/>
              <a:t>noble. That is what he considers worthy.</a:t>
            </a:r>
          </a:p>
          <a:p>
            <a:pPr lvl="1"/>
            <a:r>
              <a:rPr lang="en-US" dirty="0" smtClean="0"/>
              <a:t>You </a:t>
            </a:r>
            <a:r>
              <a:rPr lang="en-US" dirty="0"/>
              <a:t>need the truth EARLY. Seek it daily.</a:t>
            </a:r>
          </a:p>
          <a:p>
            <a:pPr lvl="1"/>
            <a:r>
              <a:rPr lang="en-US" dirty="0"/>
              <a:t>But then what next? Then do what with it</a:t>
            </a:r>
            <a:r>
              <a:rPr lang="en-US" dirty="0" smtClean="0"/>
              <a:t>?</a:t>
            </a:r>
            <a:endParaRPr lang="en-US" dirty="0"/>
          </a:p>
          <a:p>
            <a:endParaRPr lang="en-US" dirty="0" smtClean="0"/>
          </a:p>
        </p:txBody>
      </p:sp>
      <p:sp>
        <p:nvSpPr>
          <p:cNvPr id="3" name="Slide Number Placeholder 2"/>
          <p:cNvSpPr>
            <a:spLocks noGrp="1"/>
          </p:cNvSpPr>
          <p:nvPr>
            <p:ph type="sldNum" sz="quarter" idx="12"/>
          </p:nvPr>
        </p:nvSpPr>
        <p:spPr/>
        <p:txBody>
          <a:bodyPr/>
          <a:lstStyle/>
          <a:p>
            <a:fld id="{172C059E-16DE-4C0D-A377-2C3D2DE09514}" type="slidenum">
              <a:rPr lang="en-US" smtClean="0"/>
              <a:t>90</a:t>
            </a:fld>
            <a:endParaRPr lang="en-US"/>
          </a:p>
        </p:txBody>
      </p:sp>
    </p:spTree>
    <p:extLst>
      <p:ext uri="{BB962C8B-B14F-4D97-AF65-F5344CB8AC3E}">
        <p14:creationId xmlns:p14="http://schemas.microsoft.com/office/powerpoint/2010/main" val="151272100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Deuteronomy 6:6-9  And these words, which I command thee this day, shall be in thine heart:  7  And thou shalt </a:t>
            </a:r>
            <a:r>
              <a:rPr lang="en-US" b="1" u="sng" dirty="0"/>
              <a:t>teach them</a:t>
            </a:r>
            <a:r>
              <a:rPr lang="en-US" u="sng" dirty="0"/>
              <a:t> diligently unto thy children</a:t>
            </a:r>
            <a:r>
              <a:rPr lang="en-US" dirty="0"/>
              <a:t>, and shalt </a:t>
            </a:r>
            <a:r>
              <a:rPr lang="en-US" u="sng" dirty="0"/>
              <a:t>talk of them</a:t>
            </a:r>
            <a:r>
              <a:rPr lang="en-US" dirty="0"/>
              <a:t> when thou </a:t>
            </a:r>
            <a:r>
              <a:rPr lang="en-US" dirty="0" err="1"/>
              <a:t>sittest</a:t>
            </a:r>
            <a:r>
              <a:rPr lang="en-US" dirty="0"/>
              <a:t> in thine house, and when thou </a:t>
            </a:r>
            <a:r>
              <a:rPr lang="en-US" dirty="0" err="1"/>
              <a:t>walkest</a:t>
            </a:r>
            <a:r>
              <a:rPr lang="en-US" dirty="0"/>
              <a:t> by the way, and when thou </a:t>
            </a:r>
            <a:r>
              <a:rPr lang="en-US" dirty="0" err="1"/>
              <a:t>liest</a:t>
            </a:r>
            <a:r>
              <a:rPr lang="en-US" dirty="0"/>
              <a:t> down, and when thou </a:t>
            </a:r>
            <a:r>
              <a:rPr lang="en-US" dirty="0" err="1"/>
              <a:t>risest</a:t>
            </a:r>
            <a:r>
              <a:rPr lang="en-US" dirty="0"/>
              <a:t> up.  8  And thou shalt bind them </a:t>
            </a:r>
            <a:r>
              <a:rPr lang="en-US" u="sng" dirty="0"/>
              <a:t>for a sign</a:t>
            </a:r>
            <a:r>
              <a:rPr lang="en-US" dirty="0"/>
              <a:t> upon thine hand, and they shall be </a:t>
            </a:r>
            <a:r>
              <a:rPr lang="en-US" u="sng" dirty="0"/>
              <a:t>as frontlets between thine eyes</a:t>
            </a:r>
            <a:r>
              <a:rPr lang="en-US" dirty="0"/>
              <a:t>.  9  And thou shalt write them upon the posts of thy house, and on thy gates.</a:t>
            </a:r>
          </a:p>
          <a:p>
            <a:pPr lvl="1"/>
            <a:r>
              <a:rPr lang="en-US" dirty="0"/>
              <a:t>	For you to see. For your house to see.</a:t>
            </a:r>
          </a:p>
          <a:p>
            <a:pPr lvl="1"/>
            <a:r>
              <a:rPr lang="en-US" dirty="0"/>
              <a:t>	Live in the truth. Dwell in it.  </a:t>
            </a:r>
          </a:p>
          <a:p>
            <a:r>
              <a:rPr lang="en-US" dirty="0"/>
              <a:t>Proverbs 3:3  Let not mercy and </a:t>
            </a:r>
            <a:r>
              <a:rPr lang="en-US" u="sng" dirty="0"/>
              <a:t>truth</a:t>
            </a:r>
            <a:r>
              <a:rPr lang="en-US" dirty="0"/>
              <a:t> forsake thee: </a:t>
            </a:r>
            <a:r>
              <a:rPr lang="en-US" u="sng" dirty="0"/>
              <a:t>bind them about thy neck</a:t>
            </a:r>
            <a:r>
              <a:rPr lang="en-US" dirty="0"/>
              <a:t>; write them upon the table of thine heart:</a:t>
            </a:r>
          </a:p>
          <a:p>
            <a:pPr lvl="1"/>
            <a:r>
              <a:rPr lang="en-US" dirty="0" smtClean="0"/>
              <a:t>Wear </a:t>
            </a:r>
            <a:r>
              <a:rPr lang="en-US" dirty="0"/>
              <a:t>the truth. Hide it in your heart.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91</a:t>
            </a:fld>
            <a:endParaRPr lang="en-US"/>
          </a:p>
        </p:txBody>
      </p:sp>
      <p:pic>
        <p:nvPicPr>
          <p:cNvPr id="1026" name="Picture 2" descr="http://www.earlychurchofjesus.org/images2/Shelyad1%5b1%5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9471" y="4887870"/>
            <a:ext cx="4793755" cy="1833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41461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364067"/>
            <a:ext cx="2819400" cy="6053666"/>
          </a:xfrm>
        </p:spPr>
        <p:txBody>
          <a:bodyPr/>
          <a:lstStyle/>
          <a:p>
            <a:pPr marL="0" indent="0">
              <a:buNone/>
            </a:pPr>
            <a:r>
              <a:rPr lang="en-US" dirty="0" smtClean="0">
                <a:solidFill>
                  <a:schemeClr val="tx1">
                    <a:lumMod val="65000"/>
                    <a:lumOff val="35000"/>
                  </a:schemeClr>
                </a:solidFill>
              </a:rPr>
              <a:t>Phylacteries &amp; Frontlets are supposed to be a sign, a reminder to YOU to keep God’s word.</a:t>
            </a:r>
          </a:p>
          <a:p>
            <a:pPr marL="0" indent="0">
              <a:buNone/>
            </a:pPr>
            <a:endParaRPr lang="en-US" dirty="0">
              <a:solidFill>
                <a:schemeClr val="tx1">
                  <a:lumMod val="65000"/>
                  <a:lumOff val="35000"/>
                </a:schemeClr>
              </a:solidFill>
            </a:endParaRPr>
          </a:p>
          <a:p>
            <a:pPr marL="0" indent="0">
              <a:buNone/>
            </a:pPr>
            <a:r>
              <a:rPr lang="en-US" dirty="0" smtClean="0"/>
              <a:t>“they make broad their phylacteries”</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92</a:t>
            </a:fld>
            <a:endParaRPr lang="en-US"/>
          </a:p>
        </p:txBody>
      </p:sp>
      <p:pic>
        <p:nvPicPr>
          <p:cNvPr id="4" name="Picture 3"/>
          <p:cNvPicPr>
            <a:picLocks noChangeAspect="1"/>
          </p:cNvPicPr>
          <p:nvPr/>
        </p:nvPicPr>
        <p:blipFill>
          <a:blip r:embed="rId2"/>
          <a:stretch>
            <a:fillRect/>
          </a:stretch>
        </p:blipFill>
        <p:spPr>
          <a:xfrm>
            <a:off x="4304740" y="156451"/>
            <a:ext cx="4369848" cy="6565030"/>
          </a:xfrm>
          <a:prstGeom prst="rect">
            <a:avLst/>
          </a:prstGeom>
        </p:spPr>
      </p:pic>
    </p:spTree>
    <p:extLst>
      <p:ext uri="{BB962C8B-B14F-4D97-AF65-F5344CB8AC3E}">
        <p14:creationId xmlns:p14="http://schemas.microsoft.com/office/powerpoint/2010/main" val="153209648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24:25  And as he reasoned of righteousness, temperance, and judgment to come, Felix trembled, and answered, Go thy way for this time; when I have a convenient season, I will call for thee.</a:t>
            </a:r>
          </a:p>
          <a:p>
            <a:pPr lvl="1"/>
            <a:r>
              <a:rPr lang="en-US" dirty="0"/>
              <a:t>Most often, there is no convenient time to accept the truth.</a:t>
            </a:r>
          </a:p>
          <a:p>
            <a:pPr lvl="1"/>
            <a:r>
              <a:rPr lang="en-US" dirty="0"/>
              <a:t>You need to receive it, and immediately, early, and daily, search for it.</a:t>
            </a:r>
          </a:p>
          <a:p>
            <a:pPr lvl="1"/>
            <a:r>
              <a:rPr lang="en-US" dirty="0"/>
              <a:t>Then, when you’ve found it: BUY it, save it, wear it, and share it</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93</a:t>
            </a:fld>
            <a:endParaRPr lang="en-US"/>
          </a:p>
        </p:txBody>
      </p:sp>
    </p:spTree>
    <p:extLst>
      <p:ext uri="{BB962C8B-B14F-4D97-AF65-F5344CB8AC3E}">
        <p14:creationId xmlns:p14="http://schemas.microsoft.com/office/powerpoint/2010/main" val="34500483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Questions/Answers on the Truth</a:t>
            </a:r>
            <a:endParaRPr lang="en-US" dirty="0"/>
          </a:p>
        </p:txBody>
      </p:sp>
      <p:sp>
        <p:nvSpPr>
          <p:cNvPr id="3" name="Content Placeholder 2"/>
          <p:cNvSpPr>
            <a:spLocks noGrp="1"/>
          </p:cNvSpPr>
          <p:nvPr>
            <p:ph sz="half" idx="1"/>
          </p:nvPr>
        </p:nvSpPr>
        <p:spPr>
          <a:xfrm>
            <a:off x="838200" y="1825625"/>
            <a:ext cx="10515600" cy="4351338"/>
          </a:xfrm>
        </p:spPr>
        <p:txBody>
          <a:bodyPr>
            <a:normAutofit/>
          </a:bodyPr>
          <a:lstStyle/>
          <a:p>
            <a:pPr marL="514350" indent="-514350">
              <a:buFont typeface="+mj-lt"/>
              <a:buAutoNum type="arabicPeriod"/>
            </a:pPr>
            <a:r>
              <a:rPr lang="en-US" sz="4000" dirty="0" smtClean="0">
                <a:solidFill>
                  <a:schemeClr val="tx1">
                    <a:lumMod val="50000"/>
                    <a:lumOff val="50000"/>
                  </a:schemeClr>
                </a:solidFill>
              </a:rPr>
              <a:t>What?</a:t>
            </a:r>
          </a:p>
          <a:p>
            <a:pPr marL="514350" indent="-514350">
              <a:buFont typeface="+mj-lt"/>
              <a:buAutoNum type="arabicPeriod"/>
            </a:pPr>
            <a:r>
              <a:rPr lang="en-US" sz="4000" dirty="0" smtClean="0">
                <a:solidFill>
                  <a:schemeClr val="tx1">
                    <a:lumMod val="50000"/>
                    <a:lumOff val="50000"/>
                  </a:schemeClr>
                </a:solidFill>
              </a:rPr>
              <a:t>Why?</a:t>
            </a:r>
          </a:p>
          <a:p>
            <a:pPr marL="514350" indent="-514350">
              <a:buFont typeface="+mj-lt"/>
              <a:buAutoNum type="arabicPeriod"/>
            </a:pPr>
            <a:r>
              <a:rPr lang="en-US" sz="4000" dirty="0" smtClean="0">
                <a:solidFill>
                  <a:schemeClr val="tx1">
                    <a:lumMod val="50000"/>
                    <a:lumOff val="50000"/>
                  </a:schemeClr>
                </a:solidFill>
              </a:rPr>
              <a:t>How?</a:t>
            </a:r>
          </a:p>
          <a:p>
            <a:pPr marL="514350" indent="-514350">
              <a:buFont typeface="+mj-lt"/>
              <a:buAutoNum type="arabicPeriod"/>
            </a:pPr>
            <a:r>
              <a:rPr lang="en-US" sz="4000" dirty="0" smtClean="0">
                <a:solidFill>
                  <a:schemeClr val="tx1">
                    <a:lumMod val="50000"/>
                    <a:lumOff val="50000"/>
                  </a:schemeClr>
                </a:solidFill>
              </a:rPr>
              <a:t>Where?</a:t>
            </a:r>
          </a:p>
          <a:p>
            <a:pPr marL="514350" indent="-514350">
              <a:buFont typeface="+mj-lt"/>
              <a:buAutoNum type="arabicPeriod"/>
            </a:pPr>
            <a:r>
              <a:rPr lang="en-US" sz="4000" dirty="0" smtClean="0">
                <a:solidFill>
                  <a:schemeClr val="tx1">
                    <a:lumMod val="50000"/>
                    <a:lumOff val="50000"/>
                  </a:schemeClr>
                </a:solidFill>
              </a:rPr>
              <a:t>When?</a:t>
            </a:r>
          </a:p>
          <a:p>
            <a:pPr marL="514350" indent="-514350">
              <a:buFont typeface="+mj-lt"/>
              <a:buAutoNum type="arabicPeriod"/>
            </a:pPr>
            <a:r>
              <a:rPr lang="en-US" sz="4000" dirty="0" smtClean="0">
                <a:solidFill>
                  <a:schemeClr val="accent2"/>
                </a:solidFill>
              </a:rPr>
              <a:t>Who?</a:t>
            </a:r>
            <a:endParaRPr lang="en-US" sz="4000" dirty="0">
              <a:solidFill>
                <a:schemeClr val="accent2"/>
              </a:solidFill>
            </a:endParaRPr>
          </a:p>
        </p:txBody>
      </p:sp>
      <p:sp>
        <p:nvSpPr>
          <p:cNvPr id="5" name="Slide Number Placeholder 4"/>
          <p:cNvSpPr>
            <a:spLocks noGrp="1"/>
          </p:cNvSpPr>
          <p:nvPr>
            <p:ph type="sldNum" sz="quarter" idx="12"/>
          </p:nvPr>
        </p:nvSpPr>
        <p:spPr/>
        <p:txBody>
          <a:bodyPr/>
          <a:lstStyle/>
          <a:p>
            <a:fld id="{172C059E-16DE-4C0D-A377-2C3D2DE09514}" type="slidenum">
              <a:rPr lang="en-US" smtClean="0"/>
              <a:t>94</a:t>
            </a:fld>
            <a:endParaRPr lang="en-US"/>
          </a:p>
        </p:txBody>
      </p:sp>
    </p:spTree>
    <p:extLst>
      <p:ext uri="{BB962C8B-B14F-4D97-AF65-F5344CB8AC3E}">
        <p14:creationId xmlns:p14="http://schemas.microsoft.com/office/powerpoint/2010/main" val="373407919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solidFill>
                  <a:schemeClr val="tx1">
                    <a:lumMod val="50000"/>
                    <a:lumOff val="50000"/>
                  </a:schemeClr>
                </a:solidFill>
              </a:rPr>
              <a:t>Who? You. YOU are to seek it, buy it, and share it with EVERYONE else</a:t>
            </a:r>
            <a:r>
              <a:rPr lang="en-US" dirty="0" smtClean="0">
                <a:solidFill>
                  <a:schemeClr val="tx1">
                    <a:lumMod val="50000"/>
                    <a:lumOff val="50000"/>
                  </a:schemeClr>
                </a:solidFill>
              </a:rPr>
              <a:t>.</a:t>
            </a:r>
          </a:p>
          <a:p>
            <a:pPr marL="0" indent="0">
              <a:buNone/>
            </a:pPr>
            <a:r>
              <a:rPr lang="en-US" dirty="0" smtClean="0">
                <a:solidFill>
                  <a:schemeClr val="tx1">
                    <a:lumMod val="50000"/>
                    <a:lumOff val="50000"/>
                  </a:schemeClr>
                </a:solidFill>
              </a:rPr>
              <a:t>You are expected to:</a:t>
            </a:r>
          </a:p>
          <a:p>
            <a:pPr marL="514350" indent="-514350">
              <a:buFont typeface="+mj-lt"/>
              <a:buAutoNum type="arabicPeriod"/>
            </a:pPr>
            <a:r>
              <a:rPr lang="en-US" dirty="0" smtClean="0">
                <a:solidFill>
                  <a:schemeClr val="tx1">
                    <a:lumMod val="50000"/>
                    <a:lumOff val="50000"/>
                  </a:schemeClr>
                </a:solidFill>
              </a:rPr>
              <a:t>Believe the truth. (Buy it)</a:t>
            </a:r>
          </a:p>
          <a:p>
            <a:pPr marL="514350" indent="-514350">
              <a:buFont typeface="+mj-lt"/>
              <a:buAutoNum type="arabicPeriod"/>
            </a:pPr>
            <a:r>
              <a:rPr lang="en-US" dirty="0" smtClean="0">
                <a:solidFill>
                  <a:schemeClr val="tx1">
                    <a:lumMod val="50000"/>
                    <a:lumOff val="50000"/>
                  </a:schemeClr>
                </a:solidFill>
              </a:rPr>
              <a:t>Seek the truth. (Buy it)</a:t>
            </a:r>
          </a:p>
          <a:p>
            <a:pPr marL="514350" indent="-514350">
              <a:buFont typeface="+mj-lt"/>
              <a:buAutoNum type="arabicPeriod"/>
            </a:pPr>
            <a:r>
              <a:rPr lang="en-US" dirty="0" smtClean="0">
                <a:solidFill>
                  <a:schemeClr val="tx1">
                    <a:lumMod val="50000"/>
                    <a:lumOff val="50000"/>
                  </a:schemeClr>
                </a:solidFill>
              </a:rPr>
              <a:t>Share the truth. (Trade it)</a:t>
            </a:r>
            <a:endParaRPr lang="en-US" dirty="0">
              <a:solidFill>
                <a:schemeClr val="tx1">
                  <a:lumMod val="50000"/>
                  <a:lumOff val="50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95</a:t>
            </a:fld>
            <a:endParaRPr lang="en-US"/>
          </a:p>
        </p:txBody>
      </p:sp>
    </p:spTree>
    <p:extLst>
      <p:ext uri="{BB962C8B-B14F-4D97-AF65-F5344CB8AC3E}">
        <p14:creationId xmlns:p14="http://schemas.microsoft.com/office/powerpoint/2010/main" val="276815593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50000"/>
                    <a:lumOff val="50000"/>
                  </a:schemeClr>
                </a:solidFill>
              </a:rPr>
              <a:t>You are expected to believe the truth</a:t>
            </a:r>
            <a:endParaRPr lang="en-US" dirty="0">
              <a:solidFill>
                <a:schemeClr val="tx1">
                  <a:lumMod val="50000"/>
                  <a:lumOff val="50000"/>
                </a:schemeClr>
              </a:solidFill>
            </a:endParaRPr>
          </a:p>
          <a:p>
            <a:r>
              <a:rPr lang="en-US" dirty="0"/>
              <a:t>2 Thessalonians 2:13  But we are bound to give thanks </a:t>
            </a:r>
            <a:r>
              <a:rPr lang="en-US" dirty="0" err="1"/>
              <a:t>alway</a:t>
            </a:r>
            <a:r>
              <a:rPr lang="en-US" dirty="0"/>
              <a:t> to God for you, brethren beloved of the Lord, because God hath from the beginning </a:t>
            </a:r>
            <a:r>
              <a:rPr lang="en-US" b="1" u="sng" dirty="0"/>
              <a:t>chosen you</a:t>
            </a:r>
            <a:r>
              <a:rPr lang="en-US" dirty="0"/>
              <a:t> to salvation through sanctification of the Spirit and </a:t>
            </a:r>
            <a:r>
              <a:rPr lang="en-US" b="1" u="sng" dirty="0"/>
              <a:t>belief of the truth</a:t>
            </a:r>
            <a:r>
              <a:rPr lang="en-US" dirty="0"/>
              <a:t>:</a:t>
            </a:r>
          </a:p>
          <a:p>
            <a:pPr lvl="1"/>
            <a:r>
              <a:rPr lang="en-US" dirty="0" smtClean="0"/>
              <a:t>God </a:t>
            </a:r>
            <a:r>
              <a:rPr lang="en-US" dirty="0"/>
              <a:t>chose you as one of his believers. You were CHOSEN by God to believe the truth!!</a:t>
            </a:r>
          </a:p>
          <a:p>
            <a:r>
              <a:rPr lang="en-US" dirty="0"/>
              <a:t>2 John 1:2  For the truth's sake, which </a:t>
            </a:r>
            <a:r>
              <a:rPr lang="en-US" b="1" u="sng" dirty="0" err="1"/>
              <a:t>dwelleth</a:t>
            </a:r>
            <a:r>
              <a:rPr lang="en-US" b="1" u="sng" dirty="0"/>
              <a:t> in us</a:t>
            </a:r>
            <a:r>
              <a:rPr lang="en-US" dirty="0"/>
              <a:t>, and shall be with us for ever</a:t>
            </a:r>
            <a:r>
              <a:rPr lang="en-US" dirty="0" smtClean="0"/>
              <a:t>.</a:t>
            </a:r>
          </a:p>
          <a:p>
            <a:pPr lvl="1"/>
            <a:r>
              <a:rPr lang="en-US" dirty="0" smtClean="0"/>
              <a:t>How dare we say “this shall not be”, or “go thy way”.</a:t>
            </a:r>
            <a:endParaRPr lang="en-US" dirty="0"/>
          </a:p>
          <a:p>
            <a:r>
              <a:rPr lang="en-US" dirty="0"/>
              <a:t>Isaiah 66:2  For all those things hath mine hand made, and all those things have been, saith the LORD: but </a:t>
            </a:r>
            <a:r>
              <a:rPr lang="en-US" u="sng" dirty="0"/>
              <a:t>to this man will I look</a:t>
            </a:r>
            <a:r>
              <a:rPr lang="en-US" dirty="0"/>
              <a:t>, even to him that is poor and of a contrite spirit, </a:t>
            </a:r>
            <a:r>
              <a:rPr lang="en-US" u="sng" dirty="0"/>
              <a:t>and </a:t>
            </a:r>
            <a:r>
              <a:rPr lang="en-US" u="sng" dirty="0" err="1"/>
              <a:t>trembleth</a:t>
            </a:r>
            <a:r>
              <a:rPr lang="en-US" u="sng" dirty="0"/>
              <a:t> at my word</a:t>
            </a:r>
            <a:r>
              <a:rPr lang="en-US" dirty="0"/>
              <a:t>.</a:t>
            </a:r>
          </a:p>
          <a:p>
            <a:pPr lvl="1"/>
            <a:r>
              <a:rPr lang="en-US" dirty="0" smtClean="0"/>
              <a:t>You </a:t>
            </a:r>
            <a:r>
              <a:rPr lang="en-US" dirty="0"/>
              <a:t>are supposed to tremble at his Word, his Truth.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96</a:t>
            </a:fld>
            <a:endParaRPr lang="en-US"/>
          </a:p>
        </p:txBody>
      </p:sp>
    </p:spTree>
    <p:extLst>
      <p:ext uri="{BB962C8B-B14F-4D97-AF65-F5344CB8AC3E}">
        <p14:creationId xmlns:p14="http://schemas.microsoft.com/office/powerpoint/2010/main" val="102668148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78:21-22  Therefore the LORD heard this, and was wroth: so a fire was kindled against Jacob, and anger also came up against Israel;  22  </a:t>
            </a:r>
            <a:r>
              <a:rPr lang="en-US" u="sng" dirty="0"/>
              <a:t>Because they believed not in God</a:t>
            </a:r>
            <a:r>
              <a:rPr lang="en-US" dirty="0"/>
              <a:t>, and </a:t>
            </a:r>
            <a:r>
              <a:rPr lang="en-US" u="sng" dirty="0"/>
              <a:t>trusted not</a:t>
            </a:r>
            <a:r>
              <a:rPr lang="en-US" dirty="0"/>
              <a:t> in his salvation:</a:t>
            </a:r>
          </a:p>
          <a:p>
            <a:r>
              <a:rPr lang="en-US" dirty="0"/>
              <a:t>Psalms 78:40  How oft did they </a:t>
            </a:r>
            <a:r>
              <a:rPr lang="en-US" b="1" u="sng" dirty="0"/>
              <a:t>provoke him</a:t>
            </a:r>
            <a:r>
              <a:rPr lang="en-US" dirty="0"/>
              <a:t> in the wilderness, and </a:t>
            </a:r>
            <a:r>
              <a:rPr lang="en-US" b="1" u="sng" dirty="0"/>
              <a:t>grieve him</a:t>
            </a:r>
            <a:r>
              <a:rPr lang="en-US" dirty="0"/>
              <a:t> in the desert!</a:t>
            </a:r>
          </a:p>
          <a:p>
            <a:pPr lvl="1"/>
            <a:r>
              <a:rPr lang="en-US" dirty="0" smtClean="0"/>
              <a:t>Rejecting </a:t>
            </a:r>
            <a:r>
              <a:rPr lang="en-US" dirty="0"/>
              <a:t>his truth, his teachings, grieves him. Don’t provoke him.</a:t>
            </a:r>
          </a:p>
          <a:p>
            <a:pPr lvl="1"/>
            <a:r>
              <a:rPr lang="en-US" dirty="0" smtClean="0"/>
              <a:t>Don’t </a:t>
            </a:r>
            <a:r>
              <a:rPr lang="en-US" dirty="0"/>
              <a:t>temp him to destroy you.</a:t>
            </a:r>
          </a:p>
          <a:p>
            <a:r>
              <a:rPr lang="en-US" dirty="0" smtClean="0"/>
              <a:t>2 </a:t>
            </a:r>
            <a:r>
              <a:rPr lang="en-US" dirty="0"/>
              <a:t>Timothy 3:7-8  Ever learning, and never able to come to the knowledge of the truth.  8  Now as </a:t>
            </a:r>
            <a:r>
              <a:rPr lang="en-US" dirty="0" err="1"/>
              <a:t>Jannes</a:t>
            </a:r>
            <a:r>
              <a:rPr lang="en-US" dirty="0"/>
              <a:t> and </a:t>
            </a:r>
            <a:r>
              <a:rPr lang="en-US" dirty="0" err="1"/>
              <a:t>Jambres</a:t>
            </a:r>
            <a:r>
              <a:rPr lang="en-US" dirty="0"/>
              <a:t> withstood Moses, so do these also </a:t>
            </a:r>
            <a:r>
              <a:rPr lang="en-US" u="sng" dirty="0"/>
              <a:t>resist the truth</a:t>
            </a:r>
            <a:r>
              <a:rPr lang="en-US" dirty="0"/>
              <a:t>: men of corrupt minds, reprobate concerning the faith.</a:t>
            </a:r>
          </a:p>
          <a:p>
            <a:pPr lvl="1"/>
            <a:r>
              <a:rPr lang="en-US" dirty="0"/>
              <a:t>Do not resist the truth. Accept it with a willing and ready mind.</a:t>
            </a:r>
          </a:p>
          <a:p>
            <a:pPr lvl="1"/>
            <a:r>
              <a:rPr lang="en-US" dirty="0"/>
              <a:t>All readiness of mind. Whatever the truth may be, I am ready to accept it.</a:t>
            </a:r>
          </a:p>
          <a:p>
            <a:pPr lvl="1"/>
            <a:r>
              <a:rPr lang="en-US" dirty="0" smtClean="0"/>
              <a:t>Knowing </a:t>
            </a:r>
            <a:r>
              <a:rPr lang="en-US" dirty="0"/>
              <a:t>that the Bible is our only source of assured, untainted, absolute, truth</a:t>
            </a:r>
            <a:r>
              <a:rPr lang="en-US" dirty="0" smtClean="0"/>
              <a:t>.</a:t>
            </a:r>
          </a:p>
          <a:p>
            <a:pPr lvl="1"/>
            <a:r>
              <a:rPr lang="en-US" dirty="0" smtClean="0"/>
              <a:t>You are expected to believe the truth.</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97</a:t>
            </a:fld>
            <a:endParaRPr lang="en-US"/>
          </a:p>
        </p:txBody>
      </p:sp>
    </p:spTree>
    <p:extLst>
      <p:ext uri="{BB962C8B-B14F-4D97-AF65-F5344CB8AC3E}">
        <p14:creationId xmlns:p14="http://schemas.microsoft.com/office/powerpoint/2010/main" val="189946968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50000"/>
                    <a:lumOff val="50000"/>
                  </a:schemeClr>
                </a:solidFill>
              </a:rPr>
              <a:t>You are expected to seek the truth</a:t>
            </a:r>
            <a:endParaRPr lang="en-US" dirty="0">
              <a:solidFill>
                <a:schemeClr val="tx1">
                  <a:lumMod val="50000"/>
                  <a:lumOff val="50000"/>
                </a:schemeClr>
              </a:solidFill>
            </a:endParaRPr>
          </a:p>
          <a:p>
            <a:r>
              <a:rPr lang="en-US" dirty="0"/>
              <a:t>Proverbs 2:3-5  Yea, if </a:t>
            </a:r>
            <a:r>
              <a:rPr lang="en-US" b="1" u="sng" dirty="0"/>
              <a:t>thou</a:t>
            </a:r>
            <a:r>
              <a:rPr lang="en-US" dirty="0"/>
              <a:t> </a:t>
            </a:r>
            <a:r>
              <a:rPr lang="en-US" dirty="0" err="1"/>
              <a:t>criest</a:t>
            </a:r>
            <a:r>
              <a:rPr lang="en-US" dirty="0"/>
              <a:t> after knowledge, and </a:t>
            </a:r>
            <a:r>
              <a:rPr lang="en-US" dirty="0" err="1"/>
              <a:t>liftest</a:t>
            </a:r>
            <a:r>
              <a:rPr lang="en-US" dirty="0"/>
              <a:t> up thy voice for understanding;  4  If </a:t>
            </a:r>
            <a:r>
              <a:rPr lang="en-US" b="1" u="sng" dirty="0"/>
              <a:t>thou</a:t>
            </a:r>
            <a:r>
              <a:rPr lang="en-US" u="sng" dirty="0"/>
              <a:t> </a:t>
            </a:r>
            <a:r>
              <a:rPr lang="en-US" u="sng" dirty="0" err="1"/>
              <a:t>seekest</a:t>
            </a:r>
            <a:r>
              <a:rPr lang="en-US" u="sng" dirty="0"/>
              <a:t> her as silver</a:t>
            </a:r>
            <a:r>
              <a:rPr lang="en-US" dirty="0"/>
              <a:t>, and </a:t>
            </a:r>
            <a:r>
              <a:rPr lang="en-US" u="sng" dirty="0" err="1"/>
              <a:t>searchest</a:t>
            </a:r>
            <a:r>
              <a:rPr lang="en-US" u="sng" dirty="0"/>
              <a:t> for her as for hid treasures</a:t>
            </a:r>
            <a:r>
              <a:rPr lang="en-US" dirty="0"/>
              <a:t>;  5  Then shalt </a:t>
            </a:r>
            <a:r>
              <a:rPr lang="en-US" b="1" u="sng" dirty="0"/>
              <a:t>thou</a:t>
            </a:r>
            <a:r>
              <a:rPr lang="en-US" dirty="0"/>
              <a:t> understand the fear of the LORD, and find the knowledge of God.</a:t>
            </a:r>
          </a:p>
          <a:p>
            <a:pPr lvl="1"/>
            <a:r>
              <a:rPr lang="en-US" dirty="0" smtClean="0"/>
              <a:t>Thou</a:t>
            </a:r>
            <a:r>
              <a:rPr lang="en-US" dirty="0"/>
              <a:t>.</a:t>
            </a:r>
          </a:p>
          <a:p>
            <a:pPr lvl="1"/>
            <a:r>
              <a:rPr lang="en-US" dirty="0" smtClean="0"/>
              <a:t>Where </a:t>
            </a:r>
            <a:r>
              <a:rPr lang="en-US" dirty="0"/>
              <a:t>do you look?</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98</a:t>
            </a:fld>
            <a:endParaRPr lang="en-US"/>
          </a:p>
        </p:txBody>
      </p:sp>
    </p:spTree>
    <p:extLst>
      <p:ext uri="{BB962C8B-B14F-4D97-AF65-F5344CB8AC3E}">
        <p14:creationId xmlns:p14="http://schemas.microsoft.com/office/powerpoint/2010/main" val="70949928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Timothy 2:15  </a:t>
            </a:r>
            <a:r>
              <a:rPr lang="en-US" b="1" u="sng" dirty="0"/>
              <a:t>Study</a:t>
            </a:r>
            <a:r>
              <a:rPr lang="en-US" dirty="0"/>
              <a:t> to shew thyself approved unto God, a workman that needeth not to be ashamed, rightly dividing </a:t>
            </a:r>
            <a:r>
              <a:rPr lang="en-US" b="1" u="sng" dirty="0"/>
              <a:t>the word of truth</a:t>
            </a:r>
            <a:r>
              <a:rPr lang="en-US" dirty="0"/>
              <a:t>.</a:t>
            </a:r>
          </a:p>
          <a:p>
            <a:r>
              <a:rPr lang="en-US" dirty="0"/>
              <a:t>Matthew 13:12  For whosoever hath, to him shall be given, and he shall have more abundance: but whosoever hath not, from him shall be taken away even that he hath.</a:t>
            </a:r>
          </a:p>
          <a:p>
            <a:pPr lvl="1"/>
            <a:r>
              <a:rPr lang="en-US" dirty="0" smtClean="0"/>
              <a:t>The </a:t>
            </a:r>
            <a:r>
              <a:rPr lang="en-US" dirty="0"/>
              <a:t>more truth you have, the more you can take, and the faster you will get it.</a:t>
            </a:r>
          </a:p>
          <a:p>
            <a:pPr lvl="1"/>
            <a:r>
              <a:rPr lang="en-US" dirty="0" smtClean="0"/>
              <a:t>Owen </a:t>
            </a:r>
            <a:r>
              <a:rPr lang="en-US" dirty="0"/>
              <a:t>eats slow and small, I eat big and fast.</a:t>
            </a:r>
          </a:p>
          <a:p>
            <a:r>
              <a:rPr lang="en-US" dirty="0"/>
              <a:t>1 Corinthians 3:1-2  And I, brethren, could not speak unto you as unto spiritual, but as unto carnal, even as unto babes in Christ.  2  I have fed you with milk, and not with meat: for hitherto ye were not able to bear it, neither yet now are ye able.</a:t>
            </a:r>
          </a:p>
          <a:p>
            <a:pPr lvl="1"/>
            <a:r>
              <a:rPr lang="en-US" dirty="0"/>
              <a:t>You have God’s truth. His will is for you to get more, </a:t>
            </a:r>
            <a:r>
              <a:rPr lang="en-US" dirty="0" smtClean="0"/>
              <a:t>to be rich in truth.</a:t>
            </a:r>
          </a:p>
          <a:p>
            <a:pPr lvl="1"/>
            <a:r>
              <a:rPr lang="en-US" dirty="0" smtClean="0"/>
              <a:t>…and </a:t>
            </a:r>
            <a:r>
              <a:rPr lang="en-US" dirty="0"/>
              <a:t>to share it with all!</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99</a:t>
            </a:fld>
            <a:endParaRPr lang="en-US"/>
          </a:p>
        </p:txBody>
      </p:sp>
    </p:spTree>
    <p:extLst>
      <p:ext uri="{BB962C8B-B14F-4D97-AF65-F5344CB8AC3E}">
        <p14:creationId xmlns:p14="http://schemas.microsoft.com/office/powerpoint/2010/main" val="208958444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50000"/>
                    <a:lumOff val="50000"/>
                  </a:schemeClr>
                </a:solidFill>
              </a:rPr>
              <a:t>You are expected to share and teach the truth</a:t>
            </a:r>
            <a:endParaRPr lang="en-US" dirty="0">
              <a:solidFill>
                <a:schemeClr val="tx1">
                  <a:lumMod val="50000"/>
                  <a:lumOff val="50000"/>
                </a:schemeClr>
              </a:solidFill>
            </a:endParaRPr>
          </a:p>
          <a:p>
            <a:r>
              <a:rPr lang="en-US" dirty="0"/>
              <a:t>Isaiah 38:19  The living, the living, he shall praise thee, as I do this day: </a:t>
            </a:r>
            <a:r>
              <a:rPr lang="en-US" b="1" u="sng" dirty="0"/>
              <a:t>the father to the children</a:t>
            </a:r>
            <a:r>
              <a:rPr lang="en-US" u="sng" dirty="0"/>
              <a:t> shall </a:t>
            </a:r>
            <a:r>
              <a:rPr lang="en-US" b="1" u="sng" dirty="0"/>
              <a:t>make known thy truth</a:t>
            </a:r>
            <a:r>
              <a:rPr lang="en-US" dirty="0" smtClean="0"/>
              <a:t>.</a:t>
            </a:r>
          </a:p>
          <a:p>
            <a:pPr lvl="1"/>
            <a:r>
              <a:rPr lang="en-US" dirty="0" smtClean="0"/>
              <a:t>You are to make known God’s truth.</a:t>
            </a:r>
            <a:endParaRPr lang="en-US" dirty="0"/>
          </a:p>
          <a:p>
            <a:r>
              <a:rPr lang="en-US" dirty="0"/>
              <a:t>2 Peter 3:9  The Lord is not slack concerning his promise, as some men count slackness; but is longsuffering to us-ward, </a:t>
            </a:r>
            <a:r>
              <a:rPr lang="en-US" u="sng" dirty="0"/>
              <a:t>not willing that any should perish</a:t>
            </a:r>
            <a:r>
              <a:rPr lang="en-US" dirty="0"/>
              <a:t>, but that </a:t>
            </a:r>
            <a:r>
              <a:rPr lang="en-US" b="1" u="sng" dirty="0"/>
              <a:t>all</a:t>
            </a:r>
            <a:r>
              <a:rPr lang="en-US" u="sng" dirty="0"/>
              <a:t> should come to repentance</a:t>
            </a:r>
            <a:r>
              <a:rPr lang="en-US" dirty="0"/>
              <a:t>.</a:t>
            </a:r>
          </a:p>
          <a:p>
            <a:pPr lvl="1"/>
            <a:r>
              <a:rPr lang="en-US" dirty="0" smtClean="0"/>
              <a:t>His </a:t>
            </a:r>
            <a:r>
              <a:rPr lang="en-US" dirty="0"/>
              <a:t>will is for you to share the truth with all!</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100</a:t>
            </a:fld>
            <a:endParaRPr lang="en-US"/>
          </a:p>
        </p:txBody>
      </p:sp>
    </p:spTree>
    <p:extLst>
      <p:ext uri="{BB962C8B-B14F-4D97-AF65-F5344CB8AC3E}">
        <p14:creationId xmlns:p14="http://schemas.microsoft.com/office/powerpoint/2010/main" val="223516627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10:14-15  How then shall they call on him in whom they have not believed? and how shall they believe in him of whom they have not heard? and </a:t>
            </a:r>
            <a:r>
              <a:rPr lang="en-US" u="sng" dirty="0"/>
              <a:t>how shall they hear without a preacher</a:t>
            </a:r>
            <a:r>
              <a:rPr lang="en-US" dirty="0"/>
              <a:t>?  15  And </a:t>
            </a:r>
            <a:r>
              <a:rPr lang="en-US" u="sng" dirty="0"/>
              <a:t>how shall they preach, except they be sent</a:t>
            </a:r>
            <a:r>
              <a:rPr lang="en-US" dirty="0"/>
              <a:t>? as it is written, How beautiful are the feet of them that preach the gospel of peace, and bring glad tidings of good things!</a:t>
            </a:r>
          </a:p>
          <a:p>
            <a:pPr lvl="1"/>
            <a:r>
              <a:rPr lang="en-US" dirty="0" smtClean="0"/>
              <a:t>How </a:t>
            </a:r>
            <a:r>
              <a:rPr lang="en-US" dirty="0"/>
              <a:t>can any come to repentance and belief of the truth if they </a:t>
            </a:r>
            <a:r>
              <a:rPr lang="en-US" dirty="0" smtClean="0"/>
              <a:t>aren’t </a:t>
            </a:r>
            <a:r>
              <a:rPr lang="en-US" dirty="0"/>
              <a:t>warned.</a:t>
            </a:r>
          </a:p>
          <a:p>
            <a:pPr lvl="1"/>
            <a:r>
              <a:rPr lang="en-US" dirty="0" smtClean="0"/>
              <a:t>Well, </a:t>
            </a:r>
            <a:r>
              <a:rPr lang="en-US" dirty="0"/>
              <a:t>this is God sending you. You are to be a teacher and preacher of the truth.</a:t>
            </a:r>
          </a:p>
          <a:p>
            <a:r>
              <a:rPr lang="en-US" dirty="0"/>
              <a:t>2 Timothy 4:1-2  </a:t>
            </a:r>
            <a:r>
              <a:rPr lang="en-US" b="1" u="sng" dirty="0"/>
              <a:t>I charge thee therefore before God, and the Lord Jesus Christ</a:t>
            </a:r>
            <a:r>
              <a:rPr lang="en-US" dirty="0"/>
              <a:t>, who shall judge the quick and the dead at his appearing and his kingdom;  2  </a:t>
            </a:r>
            <a:r>
              <a:rPr lang="en-US" b="1" u="sng" dirty="0"/>
              <a:t>Preach the word</a:t>
            </a:r>
            <a:r>
              <a:rPr lang="en-US" dirty="0"/>
              <a:t>; be instant in season, out of season; reprove, rebuke, exhort with all longsuffering and doctrine.</a:t>
            </a:r>
          </a:p>
          <a:p>
            <a:pPr lvl="1"/>
            <a:r>
              <a:rPr lang="en-US" dirty="0" smtClean="0"/>
              <a:t>You </a:t>
            </a:r>
            <a:r>
              <a:rPr lang="en-US" dirty="0"/>
              <a:t>can’t say you don’t know what your job is, what God’s will for you is.</a:t>
            </a:r>
          </a:p>
          <a:p>
            <a:pPr lvl="1"/>
            <a:r>
              <a:rPr lang="en-US" dirty="0" smtClean="0"/>
              <a:t>Preach </a:t>
            </a:r>
            <a:r>
              <a:rPr lang="en-US" dirty="0"/>
              <a:t>the truth.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101</a:t>
            </a:fld>
            <a:endParaRPr lang="en-US"/>
          </a:p>
        </p:txBody>
      </p:sp>
    </p:spTree>
    <p:extLst>
      <p:ext uri="{BB962C8B-B14F-4D97-AF65-F5344CB8AC3E}">
        <p14:creationId xmlns:p14="http://schemas.microsoft.com/office/powerpoint/2010/main" val="152585257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Jeremiah 9:3  And they bend their tongues like their bow for lies: but they are not </a:t>
            </a:r>
            <a:r>
              <a:rPr lang="en-US" b="1" u="sng" dirty="0"/>
              <a:t>valiant for the truth</a:t>
            </a:r>
            <a:r>
              <a:rPr lang="en-US" dirty="0"/>
              <a:t> upon the earth; for they proceed from evil to evil, and they know not me, saith the LORD.</a:t>
            </a:r>
          </a:p>
          <a:p>
            <a:pPr lvl="1"/>
            <a:r>
              <a:rPr lang="en-US" dirty="0" smtClean="0"/>
              <a:t>God </a:t>
            </a:r>
            <a:r>
              <a:rPr lang="en-US" dirty="0"/>
              <a:t>wants you to be valiant for the truth. To prepare it, to aim it, to send it forth from your bow.</a:t>
            </a:r>
          </a:p>
          <a:p>
            <a:r>
              <a:rPr lang="en-US" dirty="0"/>
              <a:t>Proverbs 9:9-10  </a:t>
            </a:r>
            <a:r>
              <a:rPr lang="en-US" b="1" u="sng" dirty="0"/>
              <a:t>Give instruction to a wise man</a:t>
            </a:r>
            <a:r>
              <a:rPr lang="en-US" dirty="0"/>
              <a:t>, and he will be yet wiser: teach a just man, and he will increase in learning.  10  The fear of the LORD is the beginning of wisdom: and the knowledge of the holy is understanding.</a:t>
            </a:r>
          </a:p>
          <a:p>
            <a:pPr lvl="1"/>
            <a:r>
              <a:rPr lang="en-US" dirty="0" smtClean="0"/>
              <a:t>The </a:t>
            </a:r>
            <a:r>
              <a:rPr lang="en-US" dirty="0"/>
              <a:t>scorner will hate you. The wise man will love you</a:t>
            </a:r>
            <a:r>
              <a:rPr lang="en-US" dirty="0" smtClean="0"/>
              <a:t>.</a:t>
            </a:r>
          </a:p>
          <a:p>
            <a:pPr lvl="1"/>
            <a:r>
              <a:rPr lang="en-US" dirty="0" smtClean="0"/>
              <a:t>Your job is to give instruction. To give the truth.</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102</a:t>
            </a:fld>
            <a:endParaRPr lang="en-US"/>
          </a:p>
        </p:txBody>
      </p:sp>
    </p:spTree>
    <p:extLst>
      <p:ext uri="{BB962C8B-B14F-4D97-AF65-F5344CB8AC3E}">
        <p14:creationId xmlns:p14="http://schemas.microsoft.com/office/powerpoint/2010/main" val="263107164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23:23  </a:t>
            </a:r>
            <a:r>
              <a:rPr lang="en-US" b="1" u="sng" dirty="0"/>
              <a:t>Buy the truth, and sell it not</a:t>
            </a:r>
            <a:r>
              <a:rPr lang="en-US" dirty="0"/>
              <a:t>; also wisdom, and instruction, and understanding.</a:t>
            </a:r>
          </a:p>
          <a:p>
            <a:r>
              <a:rPr lang="en-US" dirty="0" smtClean="0"/>
              <a:t>3 </a:t>
            </a:r>
            <a:r>
              <a:rPr lang="en-US" dirty="0"/>
              <a:t>John 1:4  I have no greater joy than to hear that my children </a:t>
            </a:r>
            <a:r>
              <a:rPr lang="en-US" u="sng" dirty="0"/>
              <a:t>walk in truth</a:t>
            </a:r>
            <a:r>
              <a:rPr lang="en-US" dirty="0"/>
              <a:t>.</a:t>
            </a:r>
          </a:p>
          <a:p>
            <a:pPr lvl="1"/>
            <a:r>
              <a:rPr lang="en-US" dirty="0" smtClean="0"/>
              <a:t>It is expected of you to live and walk in the truth. </a:t>
            </a:r>
          </a:p>
          <a:p>
            <a:pPr lvl="1"/>
            <a:r>
              <a:rPr lang="en-US" dirty="0" smtClean="0"/>
              <a:t>To </a:t>
            </a:r>
            <a:r>
              <a:rPr lang="en-US" dirty="0"/>
              <a:t>do it. To be truthful. To find it. Get rid of lies, sins that you have to hide and lie about</a:t>
            </a:r>
            <a:r>
              <a:rPr lang="en-US" dirty="0" smtClean="0"/>
              <a:t>.</a:t>
            </a:r>
          </a:p>
          <a:p>
            <a:pPr lvl="1"/>
            <a:r>
              <a:rPr lang="en-US" dirty="0" smtClean="0"/>
              <a:t>Seek the truth early. Plead for it.</a:t>
            </a:r>
            <a:endParaRPr lang="en-US" dirty="0"/>
          </a:p>
          <a:p>
            <a:pPr lvl="1"/>
            <a:r>
              <a:rPr lang="en-US" dirty="0" smtClean="0"/>
              <a:t>Sell </a:t>
            </a:r>
            <a:r>
              <a:rPr lang="en-US" dirty="0"/>
              <a:t>all you have and buy it! Then share it.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103</a:t>
            </a:fld>
            <a:endParaRPr lang="en-US"/>
          </a:p>
        </p:txBody>
      </p:sp>
    </p:spTree>
    <p:extLst>
      <p:ext uri="{BB962C8B-B14F-4D97-AF65-F5344CB8AC3E}">
        <p14:creationId xmlns:p14="http://schemas.microsoft.com/office/powerpoint/2010/main" val="30199297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Questions?</a:t>
            </a:r>
            <a:endParaRPr lang="en-US" dirty="0"/>
          </a:p>
        </p:txBody>
      </p:sp>
    </p:spTree>
    <p:extLst>
      <p:ext uri="{BB962C8B-B14F-4D97-AF65-F5344CB8AC3E}">
        <p14:creationId xmlns:p14="http://schemas.microsoft.com/office/powerpoint/2010/main" val="199813748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Back-up Stuff</a:t>
            </a:r>
            <a:endParaRPr lang="en-US" dirty="0"/>
          </a:p>
        </p:txBody>
      </p:sp>
    </p:spTree>
    <p:extLst>
      <p:ext uri="{BB962C8B-B14F-4D97-AF65-F5344CB8AC3E}">
        <p14:creationId xmlns:p14="http://schemas.microsoft.com/office/powerpoint/2010/main" val="25066844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160522</TotalTime>
  <Words>12972</Words>
  <Application>Microsoft Office PowerPoint</Application>
  <PresentationFormat>Widescreen</PresentationFormat>
  <Paragraphs>760</Paragraphs>
  <Slides>105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105</vt:i4>
      </vt:variant>
    </vt:vector>
  </HeadingPairs>
  <TitlesOfParts>
    <vt:vector size="109" baseType="lpstr">
      <vt:lpstr>Arial</vt:lpstr>
      <vt:lpstr>Calibri</vt:lpstr>
      <vt:lpstr>Calibri Light</vt:lpstr>
      <vt:lpstr>Office Theme</vt:lpstr>
      <vt:lpstr>The Truth</vt:lpstr>
      <vt:lpstr>Questions/Answers on the Truth</vt:lpstr>
      <vt:lpstr>Questions/Answers on the Truth</vt:lpstr>
      <vt:lpstr>PowerPoint Presentation</vt:lpstr>
      <vt:lpstr>PowerPoint Presentation</vt:lpstr>
      <vt:lpstr>PowerPoint Presentation</vt:lpstr>
      <vt:lpstr>PowerPoint Presentation</vt:lpstr>
      <vt:lpstr>PowerPoint Presentation</vt:lpstr>
      <vt:lpstr>PowerPoint Presentation</vt:lpstr>
      <vt:lpstr>Questions/Answers on the Truth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Questions/Answers on the Truth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Questions/Answers on the Truth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Questions/Answers on the Truth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Stopped Here</vt:lpstr>
      <vt:lpstr>PowerPoint Presentation</vt:lpstr>
      <vt:lpstr>Questions/Answers on the Truth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Questions/Answers on the Truth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Back-up Stuff</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dc:title>
  <dc:creator>Jacob Burke</dc:creator>
  <cp:lastModifiedBy>Jacob Burke</cp:lastModifiedBy>
  <cp:revision>705</cp:revision>
  <dcterms:created xsi:type="dcterms:W3CDTF">2014-09-28T12:52:46Z</dcterms:created>
  <dcterms:modified xsi:type="dcterms:W3CDTF">2016-05-01T16:10:59Z</dcterms:modified>
</cp:coreProperties>
</file>